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0" r:id="rId2"/>
    <p:sldId id="256" r:id="rId3"/>
    <p:sldId id="258" r:id="rId4"/>
    <p:sldId id="259" r:id="rId5"/>
    <p:sldId id="261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317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92C3BFF-11FD-4C17-AE2E-3A9EC8C9118E}" type="datetimeFigureOut">
              <a:rPr lang="cs-CZ" smtClean="0"/>
              <a:pPr/>
              <a:t>23.10.2013</a:t>
            </a:fld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3D32980D-E987-4DD1-8AB6-FF4D7F4D72D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2C3BFF-11FD-4C17-AE2E-3A9EC8C9118E}" type="datetimeFigureOut">
              <a:rPr lang="cs-CZ" smtClean="0"/>
              <a:pPr/>
              <a:t>23.10.2013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32980D-E987-4DD1-8AB6-FF4D7F4D72D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2C3BFF-11FD-4C17-AE2E-3A9EC8C9118E}" type="datetimeFigureOut">
              <a:rPr lang="cs-CZ" smtClean="0"/>
              <a:pPr/>
              <a:t>23.10.2013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32980D-E987-4DD1-8AB6-FF4D7F4D72D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2C3BFF-11FD-4C17-AE2E-3A9EC8C9118E}" type="datetimeFigureOut">
              <a:rPr lang="cs-CZ" smtClean="0"/>
              <a:pPr/>
              <a:t>23.10.2013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32980D-E987-4DD1-8AB6-FF4D7F4D72D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92C3BFF-11FD-4C17-AE2E-3A9EC8C9118E}" type="datetimeFigureOut">
              <a:rPr lang="cs-CZ" smtClean="0"/>
              <a:pPr/>
              <a:t>23.10.2013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3D32980D-E987-4DD1-8AB6-FF4D7F4D72D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2C3BFF-11FD-4C17-AE2E-3A9EC8C9118E}" type="datetimeFigureOut">
              <a:rPr lang="cs-CZ" smtClean="0"/>
              <a:pPr/>
              <a:t>23.10.2013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3D32980D-E987-4DD1-8AB6-FF4D7F4D72D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2C3BFF-11FD-4C17-AE2E-3A9EC8C9118E}" type="datetimeFigureOut">
              <a:rPr lang="cs-CZ" smtClean="0"/>
              <a:pPr/>
              <a:t>23.10.2013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3D32980D-E987-4DD1-8AB6-FF4D7F4D72D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2C3BFF-11FD-4C17-AE2E-3A9EC8C9118E}" type="datetimeFigureOut">
              <a:rPr lang="cs-CZ" smtClean="0"/>
              <a:pPr/>
              <a:t>23.10.2013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32980D-E987-4DD1-8AB6-FF4D7F4D72D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2C3BFF-11FD-4C17-AE2E-3A9EC8C9118E}" type="datetimeFigureOut">
              <a:rPr lang="cs-CZ" smtClean="0"/>
              <a:pPr/>
              <a:t>23.10.2013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32980D-E987-4DD1-8AB6-FF4D7F4D72D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92C3BFF-11FD-4C17-AE2E-3A9EC8C9118E}" type="datetimeFigureOut">
              <a:rPr lang="cs-CZ" smtClean="0"/>
              <a:pPr/>
              <a:t>23.10.2013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3D32980D-E987-4DD1-8AB6-FF4D7F4D72D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cs-CZ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Klepnutím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92C3BFF-11FD-4C17-AE2E-3A9EC8C9118E}" type="datetimeFigureOut">
              <a:rPr lang="cs-CZ" smtClean="0"/>
              <a:pPr/>
              <a:t>23.10.2013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3D32980D-E987-4DD1-8AB6-FF4D7F4D72D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192C3BFF-11FD-4C17-AE2E-3A9EC8C9118E}" type="datetimeFigureOut">
              <a:rPr lang="cs-CZ" smtClean="0"/>
              <a:pPr/>
              <a:t>23.10.2013</a:t>
            </a:fld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3D32980D-E987-4DD1-8AB6-FF4D7F4D72D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727192"/>
          </a:xfrm>
        </p:spPr>
        <p:txBody>
          <a:bodyPr>
            <a:normAutofit/>
          </a:bodyPr>
          <a:lstStyle/>
          <a:p>
            <a:r>
              <a:rPr lang="cs-CZ" sz="2000" dirty="0" smtClean="0"/>
              <a:t>Výukový materiál vytvořený v rámci projektu „EU peníze školám“</a:t>
            </a: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524380" y="1628800"/>
            <a:ext cx="6095239" cy="1008112"/>
          </a:xfrm>
        </p:spPr>
      </p:pic>
      <p:sp>
        <p:nvSpPr>
          <p:cNvPr id="5" name="Obdélník 4"/>
          <p:cNvSpPr/>
          <p:nvPr/>
        </p:nvSpPr>
        <p:spPr>
          <a:xfrm>
            <a:off x="971600" y="2708919"/>
            <a:ext cx="727280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Škola: Střední škola právní –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Právní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akademie, s.r.o.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Typ šablony: III/2 Inovace a zkvalitnění výuky prostřednictvím ICT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Projekt: CZ.1.07/1.5.00/34.0236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Tematická oblast: Bankovnictví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Autor: Ing. Iveta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Kubistová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Téma: Poskytování úvěru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Číslo materiálu: VY_32_INOVACE_EB_07_ POSKYTOVANI UVERU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Datum tvorby</a:t>
            </a:r>
            <a:r>
              <a:rPr lang="cs-CZ" smtClean="0">
                <a:latin typeface="Arial" pitchFamily="34" charset="0"/>
                <a:cs typeface="Arial" pitchFamily="34" charset="0"/>
              </a:rPr>
              <a:t>: </a:t>
            </a:r>
            <a:r>
              <a:rPr lang="cs-CZ" smtClean="0">
                <a:latin typeface="Arial" pitchFamily="34" charset="0"/>
                <a:cs typeface="Arial" pitchFamily="34" charset="0"/>
              </a:rPr>
              <a:t>15.2.2013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Klíčová slova: úvěr, úrok, proces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Anotace: prezentace napomůže při objasnění procesu poskytování úvěrů 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Poskytování úvěru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 V bance je možné si půjčit peníze, vzít si </a:t>
            </a:r>
            <a:r>
              <a:rPr lang="cs-CZ" dirty="0" smtClean="0">
                <a:solidFill>
                  <a:srgbClr val="FF0000"/>
                </a:solidFill>
              </a:rPr>
              <a:t>úvěr</a:t>
            </a:r>
          </a:p>
          <a:p>
            <a:endParaRPr lang="cs-CZ" dirty="0" smtClean="0"/>
          </a:p>
          <a:p>
            <a:r>
              <a:rPr lang="cs-CZ" dirty="0" smtClean="0"/>
              <a:t>Za tuto službu klient bance zaplatí navíc tzv. </a:t>
            </a:r>
            <a:r>
              <a:rPr lang="cs-CZ" dirty="0" smtClean="0">
                <a:solidFill>
                  <a:srgbClr val="FF0000"/>
                </a:solidFill>
              </a:rPr>
              <a:t>úrok</a:t>
            </a:r>
            <a:r>
              <a:rPr lang="cs-CZ" dirty="0" smtClean="0"/>
              <a:t> (cenu úvěru)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Proces poskytnutí úvěru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aoblený obdélník 3"/>
          <p:cNvSpPr/>
          <p:nvPr/>
        </p:nvSpPr>
        <p:spPr>
          <a:xfrm>
            <a:off x="1043608" y="2348880"/>
            <a:ext cx="1346448" cy="18722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Úvodní kontakt</a:t>
            </a:r>
            <a:endParaRPr lang="cs-CZ" dirty="0"/>
          </a:p>
        </p:txBody>
      </p:sp>
      <p:sp>
        <p:nvSpPr>
          <p:cNvPr id="5" name="Zaoblený obdélník 4"/>
          <p:cNvSpPr/>
          <p:nvPr/>
        </p:nvSpPr>
        <p:spPr>
          <a:xfrm>
            <a:off x="2915816" y="2348880"/>
            <a:ext cx="1368152" cy="18722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Žádost o úvěr s podklady</a:t>
            </a:r>
            <a:endParaRPr lang="cs-CZ" dirty="0"/>
          </a:p>
        </p:txBody>
      </p:sp>
      <p:sp>
        <p:nvSpPr>
          <p:cNvPr id="6" name="Zaoblený obdélník 5"/>
          <p:cNvSpPr/>
          <p:nvPr/>
        </p:nvSpPr>
        <p:spPr>
          <a:xfrm>
            <a:off x="4788024" y="2348880"/>
            <a:ext cx="1656184" cy="18722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Posouzení schopnosti splácet</a:t>
            </a:r>
            <a:endParaRPr lang="cs-CZ" dirty="0"/>
          </a:p>
        </p:txBody>
      </p:sp>
      <p:sp>
        <p:nvSpPr>
          <p:cNvPr id="7" name="Zaoblený obdélník 6"/>
          <p:cNvSpPr/>
          <p:nvPr/>
        </p:nvSpPr>
        <p:spPr>
          <a:xfrm>
            <a:off x="6876256" y="2348880"/>
            <a:ext cx="1440160" cy="18722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Poskytnutí úvěru</a:t>
            </a:r>
            <a:endParaRPr lang="cs-CZ" dirty="0"/>
          </a:p>
        </p:txBody>
      </p:sp>
      <p:sp>
        <p:nvSpPr>
          <p:cNvPr id="8" name="Šipka doprava 7"/>
          <p:cNvSpPr/>
          <p:nvPr/>
        </p:nvSpPr>
        <p:spPr>
          <a:xfrm>
            <a:off x="2195736" y="3140968"/>
            <a:ext cx="978408" cy="484632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 doprava 8"/>
          <p:cNvSpPr/>
          <p:nvPr/>
        </p:nvSpPr>
        <p:spPr>
          <a:xfrm>
            <a:off x="4067944" y="3140968"/>
            <a:ext cx="978408" cy="484632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 doprava 9"/>
          <p:cNvSpPr/>
          <p:nvPr/>
        </p:nvSpPr>
        <p:spPr>
          <a:xfrm>
            <a:off x="6228184" y="3140968"/>
            <a:ext cx="978408" cy="484632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Úloha: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 Kde a koho by jste kontaktovali, pokud by jste potřebovali poskytnout úvěr?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   Nejlépe banku, která mi spravuje běžný účet.</a:t>
            </a:r>
          </a:p>
          <a:p>
            <a:pPr>
              <a:buNone/>
            </a:pP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smtClean="0"/>
              <a:t> Jaké doklady předkládá klient k žádosti o úvěr?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    </a:t>
            </a:r>
            <a:r>
              <a:rPr lang="cs-CZ" dirty="0" smtClean="0">
                <a:solidFill>
                  <a:srgbClr val="FF0000"/>
                </a:solidFill>
              </a:rPr>
              <a:t>Dokládá výši příjmů, dále musí uvést, zda splácí jiný úvěr či leasing.</a:t>
            </a:r>
          </a:p>
          <a:p>
            <a:pPr>
              <a:buNone/>
            </a:pPr>
            <a:r>
              <a:rPr lang="cs-CZ" dirty="0" smtClean="0"/>
              <a:t>  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Zdroje: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 Vlastní zdroje autorky</a:t>
            </a:r>
          </a:p>
          <a:p>
            <a:r>
              <a:rPr lang="cs-CZ" dirty="0" err="1" smtClean="0"/>
              <a:t>Klínský</a:t>
            </a:r>
            <a:r>
              <a:rPr lang="cs-CZ" dirty="0" smtClean="0"/>
              <a:t>, </a:t>
            </a:r>
            <a:r>
              <a:rPr lang="cs-CZ" dirty="0" err="1" smtClean="0"/>
              <a:t>Münch</a:t>
            </a:r>
            <a:r>
              <a:rPr lang="cs-CZ" dirty="0" smtClean="0"/>
              <a:t>, Chromá : Ekonomika, Ekonomická a Finanční gramotnost pro střední školy, 2010, </a:t>
            </a:r>
            <a:r>
              <a:rPr lang="cs-CZ" dirty="0" err="1" smtClean="0"/>
              <a:t>Eduko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   ISBN:  978-80- 87204-21-4      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ití písma">
  <a:themeElements>
    <a:clrScheme name="Lití písma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Lití písma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ití písm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58</TotalTime>
  <Words>204</Words>
  <Application>Microsoft Office PowerPoint</Application>
  <PresentationFormat>Předvádění na obrazovce (4:3)</PresentationFormat>
  <Paragraphs>33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Lití písma</vt:lpstr>
      <vt:lpstr>Výukový materiál vytvořený v rámci projektu „EU peníze školám“</vt:lpstr>
      <vt:lpstr>Poskytování úvěru</vt:lpstr>
      <vt:lpstr>Proces poskytnutí úvěru </vt:lpstr>
      <vt:lpstr>Úloha:</vt:lpstr>
      <vt:lpstr>Zdroje: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iveta</dc:creator>
  <cp:lastModifiedBy>kabinet</cp:lastModifiedBy>
  <cp:revision>11</cp:revision>
  <dcterms:created xsi:type="dcterms:W3CDTF">2013-03-12T13:48:37Z</dcterms:created>
  <dcterms:modified xsi:type="dcterms:W3CDTF">2013-10-23T07:05:54Z</dcterms:modified>
</cp:coreProperties>
</file>