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9359F72-A17B-4AE0-B3E0-323982CDCBB5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8528EED-9376-4D18-BAA1-1992B46133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008112"/>
          </a:xfrm>
        </p:spPr>
        <p:txBody>
          <a:bodyPr/>
          <a:lstStyle/>
          <a:p>
            <a:r>
              <a:rPr lang="cs-CZ" sz="2400" dirty="0">
                <a:solidFill>
                  <a:srgbClr val="696464"/>
                </a:solidFill>
                <a:latin typeface="Arial" charset="0"/>
                <a:cs typeface="Arial" charset="0"/>
              </a:rPr>
              <a:t>Výukový materiál vytvořený v rámci projektu „EU peníze školám“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Škola: Střední škola právní – Právní akademie, s.r.o.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Typ šablony: III/2 Inovace a zkvalitnění výuky prostřednictvím ICT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Projekt: CZ.1.07/1.5.00/34.0236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Tematická oblast: Bankovnictví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Autor: Ing. Iveta </a:t>
            </a:r>
            <a:r>
              <a:rPr lang="cs-CZ" sz="2000" dirty="0" err="1">
                <a:solidFill>
                  <a:prstClr val="black"/>
                </a:solidFill>
                <a:latin typeface="Arial" charset="0"/>
                <a:cs typeface="Arial" charset="0"/>
              </a:rPr>
              <a:t>Kubistová</a:t>
            </a:r>
            <a:endParaRPr lang="cs-CZ" sz="20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Téma</a:t>
            </a:r>
            <a:r>
              <a:rPr lang="cs-CZ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: Ochranné prvky bankovek</a:t>
            </a:r>
            <a:endParaRPr lang="cs-CZ" sz="20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Číslo materiálu</a:t>
            </a:r>
            <a:r>
              <a:rPr lang="cs-CZ" sz="2000">
                <a:solidFill>
                  <a:prstClr val="black"/>
                </a:solidFill>
                <a:latin typeface="Arial" charset="0"/>
                <a:cs typeface="Arial" charset="0"/>
              </a:rPr>
              <a:t>: </a:t>
            </a:r>
            <a:r>
              <a:rPr lang="cs-CZ" sz="2000" smtClean="0">
                <a:solidFill>
                  <a:prstClr val="black"/>
                </a:solidFill>
                <a:latin typeface="Arial" charset="0"/>
                <a:cs typeface="Arial" charset="0"/>
              </a:rPr>
              <a:t>VY_32_INOVACE_EB_04_OCHRANNE PRVKY BANKOVEK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Datum tvorby: 12.02.2012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Klíčová </a:t>
            </a: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slova: </a:t>
            </a:r>
            <a:r>
              <a:rPr lang="cs-CZ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bankovka, vodotisk, proužek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Anotace</a:t>
            </a: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: Prezentace určena k </a:t>
            </a:r>
            <a:r>
              <a:rPr lang="cs-CZ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názornému výkladu </a:t>
            </a: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a procvičení </a:t>
            </a:r>
            <a:r>
              <a:rPr lang="cs-CZ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učiva 3.roč</a:t>
            </a:r>
            <a:r>
              <a:rPr lang="cs-CZ" sz="2000" dirty="0">
                <a:solidFill>
                  <a:prstClr val="black"/>
                </a:solidFill>
                <a:latin typeface="Arial" charset="0"/>
                <a:cs typeface="Arial" charset="0"/>
              </a:rPr>
              <a:t>.</a:t>
            </a:r>
          </a:p>
          <a:p>
            <a:endParaRPr lang="cs-CZ" dirty="0"/>
          </a:p>
        </p:txBody>
      </p:sp>
      <p:pic>
        <p:nvPicPr>
          <p:cNvPr id="6" name="obrázek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84784"/>
            <a:ext cx="6096000" cy="108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12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Pokyny: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Ž</a:t>
            </a:r>
            <a:r>
              <a:rPr lang="cs-CZ" dirty="0" smtClean="0"/>
              <a:t>áci si připraví bankovky různých hodnot a podle pokynu vyučujícího hledají jednotlivé ochranné prvky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87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rgbClr val="FF0000"/>
                </a:solidFill>
              </a:rPr>
              <a:t>Ochranné prvky </a:t>
            </a:r>
            <a:r>
              <a:rPr lang="cs-CZ" sz="4400" b="1" dirty="0" smtClean="0">
                <a:solidFill>
                  <a:srgbClr val="FF0000"/>
                </a:solidFill>
              </a:rPr>
              <a:t>bankovek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Vodoznak: </a:t>
            </a:r>
            <a:r>
              <a:rPr lang="cs-CZ" dirty="0"/>
              <a:t>Je viditelný, pokud bankovku dáme proti světlu – kombinace tmavého a negativního obrazce. Je umístěný v levé části.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Ochranný oknový proužek: </a:t>
            </a:r>
            <a:r>
              <a:rPr lang="cs-CZ" dirty="0" smtClean="0"/>
              <a:t>metalický proužek </a:t>
            </a:r>
            <a:r>
              <a:rPr lang="cs-CZ" dirty="0"/>
              <a:t>je zapuštěn do papíru a vystupuje z něj – má stříbrnou barvu – pouze z </a:t>
            </a:r>
            <a:r>
              <a:rPr lang="cs-CZ" dirty="0" smtClean="0"/>
              <a:t>jedné strany.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25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indent="-342900">
              <a:buFont typeface="Symbol"/>
              <a:buChar char=""/>
              <a:tabLst>
                <a:tab pos="457200" algn="l"/>
              </a:tabLst>
            </a:pPr>
            <a:r>
              <a:rPr lang="cs-CZ" dirty="0">
                <a:solidFill>
                  <a:srgbClr val="FF0000"/>
                </a:solidFill>
                <a:ea typeface="Times New Roman"/>
                <a:cs typeface="Arial"/>
              </a:rPr>
              <a:t>Ochranná vlákna: </a:t>
            </a:r>
            <a:r>
              <a:rPr lang="cs-CZ" dirty="0">
                <a:ea typeface="Times New Roman"/>
                <a:cs typeface="Arial"/>
              </a:rPr>
              <a:t>V papíru jsou zapuštěná vlákna oranžové barvy o délce cca 6 mm</a:t>
            </a:r>
            <a:endParaRPr lang="cs-CZ" dirty="0">
              <a:latin typeface="Times New Roman"/>
              <a:ea typeface="Times New Roman"/>
            </a:endParaRPr>
          </a:p>
          <a:p>
            <a:pPr lvl="0" indent="-342900">
              <a:buFont typeface="Symbol"/>
              <a:buChar char=""/>
              <a:tabLst>
                <a:tab pos="457200" algn="l"/>
              </a:tabLst>
            </a:pPr>
            <a:r>
              <a:rPr lang="cs-CZ" dirty="0">
                <a:solidFill>
                  <a:srgbClr val="FF0000"/>
                </a:solidFill>
                <a:ea typeface="Times New Roman"/>
                <a:cs typeface="Arial"/>
              </a:rPr>
              <a:t>Soutisková značka:</a:t>
            </a:r>
            <a:r>
              <a:rPr lang="cs-CZ" dirty="0">
                <a:ea typeface="Times New Roman"/>
                <a:cs typeface="Arial"/>
              </a:rPr>
              <a:t> Z jedné strany bankovky je vidět pouze část a na druhé straně zbytek. Má kruhový tvar se značkou CS (od r. 1993-1996) nebo CR (1997 – X)</a:t>
            </a:r>
            <a:endParaRPr lang="cs-CZ" dirty="0">
              <a:latin typeface="Times New Roman"/>
              <a:ea typeface="Times New Roman"/>
            </a:endParaRPr>
          </a:p>
          <a:p>
            <a:pPr lvl="0" indent="-342900">
              <a:buFont typeface="Symbol"/>
              <a:buChar char=""/>
              <a:tabLst>
                <a:tab pos="457200" algn="l"/>
              </a:tabLst>
            </a:pPr>
            <a:r>
              <a:rPr lang="cs-CZ" dirty="0">
                <a:solidFill>
                  <a:srgbClr val="FF0000"/>
                </a:solidFill>
                <a:ea typeface="Times New Roman"/>
                <a:cs typeface="Arial"/>
              </a:rPr>
              <a:t>Skrytý obrazec: </a:t>
            </a:r>
            <a:r>
              <a:rPr lang="cs-CZ" dirty="0">
                <a:ea typeface="Times New Roman"/>
                <a:cs typeface="Arial"/>
              </a:rPr>
              <a:t>Umístěný na lícní straně bankovky v ornamentech nad ramenem portrétu určité osoby </a:t>
            </a:r>
            <a:r>
              <a:rPr lang="cs-CZ" dirty="0" smtClean="0">
                <a:ea typeface="Times New Roman"/>
                <a:cs typeface="Arial"/>
              </a:rPr>
              <a:t>. </a:t>
            </a:r>
            <a:r>
              <a:rPr lang="cs-CZ">
                <a:ea typeface="Times New Roman"/>
                <a:cs typeface="Arial"/>
              </a:rPr>
              <a:t>Sklopíte </a:t>
            </a:r>
            <a:r>
              <a:rPr lang="cs-CZ" smtClean="0">
                <a:ea typeface="Times New Roman"/>
                <a:cs typeface="Arial"/>
              </a:rPr>
              <a:t>- </a:t>
            </a:r>
            <a:r>
              <a:rPr lang="cs-CZ" dirty="0" err="1">
                <a:ea typeface="Times New Roman"/>
                <a:cs typeface="Arial"/>
              </a:rPr>
              <a:t>li</a:t>
            </a:r>
            <a:r>
              <a:rPr lang="cs-CZ" dirty="0">
                <a:ea typeface="Times New Roman"/>
                <a:cs typeface="Arial"/>
              </a:rPr>
              <a:t> bankovku do úrovně očí proti </a:t>
            </a:r>
            <a:r>
              <a:rPr lang="cs-CZ">
                <a:ea typeface="Times New Roman"/>
                <a:cs typeface="Arial"/>
              </a:rPr>
              <a:t>zdroji </a:t>
            </a:r>
            <a:r>
              <a:rPr lang="cs-CZ" smtClean="0">
                <a:ea typeface="Times New Roman"/>
                <a:cs typeface="Arial"/>
              </a:rPr>
              <a:t>světla.</a:t>
            </a:r>
            <a:endParaRPr lang="cs-CZ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61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indent="-342900">
              <a:buFont typeface="Symbol"/>
              <a:buChar char=""/>
              <a:tabLst>
                <a:tab pos="457200" algn="l"/>
              </a:tabLst>
            </a:pPr>
            <a:r>
              <a:rPr lang="cs-CZ" dirty="0">
                <a:solidFill>
                  <a:srgbClr val="FF0000"/>
                </a:solidFill>
                <a:ea typeface="Times New Roman"/>
                <a:cs typeface="Arial"/>
              </a:rPr>
              <a:t>Opticky proměnlivá barva: </a:t>
            </a:r>
            <a:r>
              <a:rPr lang="cs-CZ" dirty="0">
                <a:ea typeface="Times New Roman"/>
                <a:cs typeface="Arial"/>
              </a:rPr>
              <a:t>Na bankovkách od 1000 Kč – Zlatý list se mění na zelený pokud bankovku sklopíte do úrovně očí proti zdroji světla</a:t>
            </a:r>
            <a:endParaRPr lang="cs-CZ" dirty="0">
              <a:latin typeface="Times New Roman"/>
              <a:ea typeface="Times New Roman"/>
            </a:endParaRPr>
          </a:p>
          <a:p>
            <a:pPr lvl="0" indent="-342900">
              <a:buFont typeface="Symbol"/>
              <a:buChar char=""/>
              <a:tabLst>
                <a:tab pos="457200" algn="l"/>
              </a:tabLst>
            </a:pPr>
            <a:r>
              <a:rPr lang="cs-CZ" dirty="0" err="1">
                <a:solidFill>
                  <a:srgbClr val="FF0000"/>
                </a:solidFill>
                <a:ea typeface="Times New Roman"/>
                <a:cs typeface="Arial"/>
              </a:rPr>
              <a:t>Iridiscentní</a:t>
            </a:r>
            <a:r>
              <a:rPr lang="cs-CZ" dirty="0">
                <a:solidFill>
                  <a:srgbClr val="FF0000"/>
                </a:solidFill>
                <a:ea typeface="Times New Roman"/>
                <a:cs typeface="Arial"/>
              </a:rPr>
              <a:t> pruh: </a:t>
            </a:r>
            <a:r>
              <a:rPr lang="cs-CZ" dirty="0">
                <a:ea typeface="Times New Roman"/>
                <a:cs typeface="Arial"/>
              </a:rPr>
              <a:t>Na bankovkách od </a:t>
            </a:r>
            <a:r>
              <a:rPr lang="cs-CZ" dirty="0" smtClean="0">
                <a:ea typeface="Times New Roman"/>
                <a:cs typeface="Arial"/>
              </a:rPr>
              <a:t>1000 Kč. Je </a:t>
            </a:r>
            <a:r>
              <a:rPr lang="cs-CZ" dirty="0">
                <a:ea typeface="Times New Roman"/>
                <a:cs typeface="Arial"/>
              </a:rPr>
              <a:t>široký cca 2 cm, je umístěný na lícní straně bankovky, blíže k pravému okraji, při běžném pohledu se jeví jako průhledný, ale při sklopení bankovky proti světlu má velký kovový odlesk. Na proužku jsou znázorněna čísla udávající nominální hodnotu bankovky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99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buFont typeface="Symbol"/>
              <a:buChar char=""/>
              <a:tabLst>
                <a:tab pos="457200" algn="l"/>
              </a:tabLst>
            </a:pPr>
            <a:r>
              <a:rPr lang="cs-CZ" dirty="0" smtClean="0">
                <a:solidFill>
                  <a:srgbClr val="FF0000"/>
                </a:solidFill>
                <a:ea typeface="Times New Roman"/>
                <a:cs typeface="Arial"/>
              </a:rPr>
              <a:t>Mikrotext:</a:t>
            </a:r>
            <a:r>
              <a:rPr lang="cs-CZ" dirty="0" smtClean="0">
                <a:ea typeface="Times New Roman"/>
                <a:cs typeface="Arial"/>
              </a:rPr>
              <a:t> </a:t>
            </a:r>
            <a:r>
              <a:rPr lang="cs-CZ" dirty="0">
                <a:ea typeface="Times New Roman"/>
                <a:cs typeface="Arial"/>
              </a:rPr>
              <a:t>Nalezneme na lícní straně ve velkém hodnotovém čísle, nebo u pruhu základní barvy, který vybíhá do pravého bílého okraje bankovky. Je složen s číslice, která představuje nominální hodnotu bankovky</a:t>
            </a:r>
            <a:endParaRPr lang="cs-CZ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0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92790" y="2977916"/>
            <a:ext cx="1942394" cy="38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Co je to nominální hodnota bankovky?</a:t>
            </a:r>
          </a:p>
          <a:p>
            <a:endParaRPr lang="cs-CZ" dirty="0"/>
          </a:p>
          <a:p>
            <a:r>
              <a:rPr lang="cs-CZ" b="1" dirty="0" smtClean="0"/>
              <a:t>Ta, která je na ní uvedena.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6167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 zápisky autorky</a:t>
            </a:r>
          </a:p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ISBN:  978-80- 87204-21-4   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117</TotalTime>
  <Words>246</Words>
  <Application>Microsoft Office PowerPoint</Application>
  <PresentationFormat>Předvádění na obrazovce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Austin</vt:lpstr>
      <vt:lpstr>Výukový materiál vytvořený v rámci projektu „EU peníze školám“</vt:lpstr>
      <vt:lpstr>Pokyny:</vt:lpstr>
      <vt:lpstr>Ochranné prvky bankovek</vt:lpstr>
      <vt:lpstr>Prezentace aplikace PowerPoint</vt:lpstr>
      <vt:lpstr>Prezentace aplikace PowerPoint</vt:lpstr>
      <vt:lpstr>Prezentace aplikace PowerPoint</vt:lpstr>
      <vt:lpstr>Úkol:</vt:lpstr>
      <vt:lpstr>Zdroje: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kabinet</dc:creator>
  <cp:lastModifiedBy>kabinet</cp:lastModifiedBy>
  <cp:revision>21</cp:revision>
  <dcterms:created xsi:type="dcterms:W3CDTF">2013-02-15T07:59:07Z</dcterms:created>
  <dcterms:modified xsi:type="dcterms:W3CDTF">2013-06-21T07:12:56Z</dcterms:modified>
</cp:coreProperties>
</file>