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4" r:id="rId2"/>
    <p:sldId id="256" r:id="rId3"/>
    <p:sldId id="257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317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Zaoblený obdélník 12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6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9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bdélník 10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24A71-4013-4682-8665-6662CB7D6765}" type="datetimeFigureOut">
              <a:rPr lang="cs-CZ"/>
              <a:pPr>
                <a:defRPr/>
              </a:pPr>
              <a:t>23.10.2013</a:t>
            </a:fld>
            <a:endParaRPr lang="cs-CZ"/>
          </a:p>
        </p:txBody>
      </p:sp>
      <p:sp>
        <p:nvSpPr>
          <p:cNvPr id="12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704DDE4-7EC9-459D-B00E-6CD33E99962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123608-23CA-4F3A-A270-19638A14DB04}" type="datetimeFigureOut">
              <a:rPr lang="cs-CZ"/>
              <a:pPr>
                <a:defRPr/>
              </a:pPr>
              <a:t>23.10.2013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D51F20-E33C-4F39-AB63-D0ABA647D2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AECA38-2EEB-4549-A40B-2162EE0A7989}" type="datetimeFigureOut">
              <a:rPr lang="cs-CZ"/>
              <a:pPr>
                <a:defRPr/>
              </a:pPr>
              <a:t>23.10.2013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A20F0-EC23-4506-A221-3F1FA893966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41569-3A18-499C-BEBD-5A7CBA49176F}" type="datetimeFigureOut">
              <a:rPr lang="cs-CZ"/>
              <a:pPr>
                <a:defRPr/>
              </a:pPr>
              <a:t>23.10.2013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11E364-9A67-4BDF-8FEA-42D622FDBB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6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7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bdélník 8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A5E5AE-EB1F-4A26-AFED-E6A78BE1A491}" type="datetimeFigureOut">
              <a:rPr lang="cs-CZ"/>
              <a:pPr>
                <a:defRPr/>
              </a:pPr>
              <a:t>23.10.2013</a:t>
            </a:fld>
            <a:endParaRPr lang="cs-CZ"/>
          </a:p>
        </p:txBody>
      </p:sp>
      <p:sp>
        <p:nvSpPr>
          <p:cNvPr id="10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99E81F-8318-4388-BF11-4DBACBA170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06F5E5-5668-4EEE-8759-2BC655817C2B}" type="datetimeFigureOut">
              <a:rPr lang="cs-CZ"/>
              <a:pPr>
                <a:defRPr/>
              </a:pPr>
              <a:t>23.10.2013</a:t>
            </a:fld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DD3630-9EED-4063-BB11-27B366BA04A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664C97-096D-4A58-93DB-54AB3ED72749}" type="datetimeFigureOut">
              <a:rPr lang="cs-CZ"/>
              <a:pPr>
                <a:defRPr/>
              </a:pPr>
              <a:t>23.10.2013</a:t>
            </a:fld>
            <a:endParaRPr lang="cs-CZ"/>
          </a:p>
        </p:txBody>
      </p:sp>
      <p:sp>
        <p:nvSpPr>
          <p:cNvPr id="8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458766-2212-49C0-A7DD-D062523BC30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BA8B5C-E596-4CF1-B2A1-6CA6B1F660D9}" type="datetimeFigureOut">
              <a:rPr lang="cs-CZ"/>
              <a:pPr>
                <a:defRPr/>
              </a:pPr>
              <a:t>23.10.2013</a:t>
            </a:fld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196EED-7D21-4273-9C2C-3DF66B9B21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62E7D0-4A6F-4AC9-8F9F-91C2CDB27DA3}" type="datetimeFigureOut">
              <a:rPr lang="cs-CZ"/>
              <a:pPr>
                <a:defRPr/>
              </a:pPr>
              <a:t>23.10.2013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657C5F-2929-41A5-95C8-4A89DC61698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Zaoblený obdélník 8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19D80F-B25B-4E12-B95F-A3A91F5D5ECE}" type="datetimeFigureOut">
              <a:rPr lang="cs-CZ"/>
              <a:pPr>
                <a:defRPr/>
              </a:pPr>
              <a:t>23.10.2013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0CEC8-BBF0-4BAE-9FF7-F32566C8C0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10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11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12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8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5F0EB7-9041-4051-97FF-A8B3DDE8A20F}" type="datetimeFigureOut">
              <a:rPr lang="cs-CZ"/>
              <a:pPr>
                <a:defRPr/>
              </a:pPr>
              <a:t>23.10.2013</a:t>
            </a:fld>
            <a:endParaRPr lang="cs-CZ"/>
          </a:p>
        </p:txBody>
      </p:sp>
      <p:sp>
        <p:nvSpPr>
          <p:cNvPr id="9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A3649C-4D13-417D-B4DA-EAC6EA537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9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FE62D28C-2994-484D-B2B1-4A5EB1FC5A90}" type="datetimeFigureOut">
              <a:rPr lang="cs-CZ"/>
              <a:pPr>
                <a:defRPr/>
              </a:pPr>
              <a:t>23.10.2013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25BA0DE9-60CC-4D93-A581-4E70068A3D3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5" r:id="rId2"/>
    <p:sldLayoutId id="2147483697" r:id="rId3"/>
    <p:sldLayoutId id="2147483694" r:id="rId4"/>
    <p:sldLayoutId id="2147483693" r:id="rId5"/>
    <p:sldLayoutId id="2147483692" r:id="rId6"/>
    <p:sldLayoutId id="2147483691" r:id="rId7"/>
    <p:sldLayoutId id="2147483698" r:id="rId8"/>
    <p:sldLayoutId id="2147483699" r:id="rId9"/>
    <p:sldLayoutId id="2147483690" r:id="rId10"/>
    <p:sldLayoutId id="214748368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6"/>
          <p:cNvSpPr>
            <a:spLocks noGrp="1" noChangeArrowheads="1"/>
          </p:cNvSpPr>
          <p:nvPr>
            <p:ph type="title"/>
          </p:nvPr>
        </p:nvSpPr>
        <p:spPr>
          <a:xfrm>
            <a:off x="914400" y="539750"/>
            <a:ext cx="7772400" cy="877888"/>
          </a:xfrm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cs-CZ" sz="2400" dirty="0" smtClean="0">
                <a:latin typeface="Arial" charset="0"/>
                <a:cs typeface="Arial" charset="0"/>
              </a:rPr>
              <a:t>Výukový materiál vytvořený v rámci projektu „EU peníze školám“</a:t>
            </a:r>
          </a:p>
        </p:txBody>
      </p:sp>
      <p:pic>
        <p:nvPicPr>
          <p:cNvPr id="13314" name="obrázek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752600" y="1268413"/>
            <a:ext cx="6096000" cy="1296987"/>
          </a:xfrm>
        </p:spPr>
      </p:pic>
      <p:sp>
        <p:nvSpPr>
          <p:cNvPr id="13315" name="Obdélník 5"/>
          <p:cNvSpPr>
            <a:spLocks noChangeArrowheads="1"/>
          </p:cNvSpPr>
          <p:nvPr/>
        </p:nvSpPr>
        <p:spPr bwMode="auto">
          <a:xfrm>
            <a:off x="1258888" y="2565400"/>
            <a:ext cx="6842125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000" dirty="0">
                <a:cs typeface="Arial" charset="0"/>
              </a:rPr>
              <a:t>Škola: Střední škola právní – </a:t>
            </a:r>
            <a:r>
              <a:rPr lang="cs-CZ" sz="2000" dirty="0" err="1">
                <a:cs typeface="Arial" charset="0"/>
              </a:rPr>
              <a:t>Právní</a:t>
            </a:r>
            <a:r>
              <a:rPr lang="cs-CZ" sz="2000" dirty="0">
                <a:cs typeface="Arial" charset="0"/>
              </a:rPr>
              <a:t> akademie, s.r.o.</a:t>
            </a:r>
          </a:p>
          <a:p>
            <a:r>
              <a:rPr lang="cs-CZ" sz="2000" dirty="0">
                <a:cs typeface="Arial" charset="0"/>
              </a:rPr>
              <a:t>Typ šablony: III/2 Inovace a zkvalitnění výuky prostřednictvím ICT</a:t>
            </a:r>
          </a:p>
          <a:p>
            <a:r>
              <a:rPr lang="cs-CZ" sz="2000" dirty="0">
                <a:cs typeface="Arial" charset="0"/>
              </a:rPr>
              <a:t>Projekt: CZ.1.07/1.5.00/34.0236</a:t>
            </a:r>
          </a:p>
          <a:p>
            <a:r>
              <a:rPr lang="cs-CZ" sz="2000" dirty="0">
                <a:cs typeface="Arial" charset="0"/>
              </a:rPr>
              <a:t>Tematická oblast: Bankovnictví</a:t>
            </a:r>
          </a:p>
          <a:p>
            <a:r>
              <a:rPr lang="cs-CZ" sz="2000" dirty="0">
                <a:cs typeface="Arial" charset="0"/>
              </a:rPr>
              <a:t>Autor: Ing. Iveta </a:t>
            </a:r>
            <a:r>
              <a:rPr lang="cs-CZ" sz="2000" dirty="0" err="1">
                <a:cs typeface="Arial" charset="0"/>
              </a:rPr>
              <a:t>Kubistová</a:t>
            </a:r>
            <a:endParaRPr lang="cs-CZ" sz="2000" dirty="0">
              <a:cs typeface="Arial" charset="0"/>
            </a:endParaRPr>
          </a:p>
          <a:p>
            <a:r>
              <a:rPr lang="cs-CZ" sz="2000" dirty="0">
                <a:cs typeface="Arial" charset="0"/>
              </a:rPr>
              <a:t>Téma: Bankovní soustava ČR</a:t>
            </a:r>
          </a:p>
          <a:p>
            <a:r>
              <a:rPr lang="cs-CZ" sz="2000" dirty="0">
                <a:cs typeface="Arial" charset="0"/>
              </a:rPr>
              <a:t>Číslo materiálu: </a:t>
            </a:r>
            <a:r>
              <a:rPr lang="cs-CZ" sz="2000" dirty="0" smtClean="0">
                <a:cs typeface="Arial" charset="0"/>
              </a:rPr>
              <a:t>VY_32_INOVACE_EB_01_BANKOVNI SOUSTAVA</a:t>
            </a:r>
            <a:endParaRPr lang="cs-CZ" sz="2000" dirty="0">
              <a:cs typeface="Arial" charset="0"/>
            </a:endParaRPr>
          </a:p>
          <a:p>
            <a:r>
              <a:rPr lang="cs-CZ" sz="2000" dirty="0">
                <a:cs typeface="Arial" charset="0"/>
              </a:rPr>
              <a:t>Datum tvorby</a:t>
            </a:r>
            <a:r>
              <a:rPr lang="cs-CZ" sz="2000">
                <a:cs typeface="Arial" charset="0"/>
              </a:rPr>
              <a:t>: </a:t>
            </a:r>
            <a:r>
              <a:rPr lang="cs-CZ" sz="2000" smtClean="0">
                <a:cs typeface="Arial" charset="0"/>
              </a:rPr>
              <a:t>27.02.2013</a:t>
            </a:r>
            <a:endParaRPr lang="cs-CZ" sz="2000" dirty="0">
              <a:cs typeface="Arial" charset="0"/>
            </a:endParaRPr>
          </a:p>
          <a:p>
            <a:r>
              <a:rPr lang="cs-CZ" sz="2000" dirty="0" smtClean="0">
                <a:cs typeface="Arial" charset="0"/>
              </a:rPr>
              <a:t>Klíčová </a:t>
            </a:r>
            <a:r>
              <a:rPr lang="cs-CZ" sz="2000" dirty="0">
                <a:cs typeface="Arial" charset="0"/>
              </a:rPr>
              <a:t>slova: ČNB, </a:t>
            </a:r>
            <a:r>
              <a:rPr lang="cs-CZ" sz="2000" dirty="0" smtClean="0">
                <a:cs typeface="Arial" charset="0"/>
              </a:rPr>
              <a:t>banka, měna</a:t>
            </a:r>
          </a:p>
          <a:p>
            <a:r>
              <a:rPr lang="cs-CZ" sz="2000" dirty="0" smtClean="0">
                <a:cs typeface="Arial" charset="0"/>
              </a:rPr>
              <a:t>Anotace: Prezentace určena k výkladu a procvičení učiva       3.roč.</a:t>
            </a:r>
            <a:endParaRPr lang="cs-CZ" sz="2000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ČESKÉ REPUBLIKY</a:t>
            </a:r>
          </a:p>
        </p:txBody>
      </p:sp>
      <p:sp>
        <p:nvSpPr>
          <p:cNvPr id="14338" name="Nadpis 1"/>
          <p:cNvSpPr>
            <a:spLocks noGrp="1"/>
          </p:cNvSpPr>
          <p:nvPr>
            <p:ph type="ctrTitle"/>
          </p:nvPr>
        </p:nvSpPr>
        <p:spPr>
          <a:xfrm>
            <a:off x="457200" y="1506538"/>
            <a:ext cx="8229600" cy="1470025"/>
          </a:xfrm>
        </p:spPr>
        <p:txBody>
          <a:bodyPr/>
          <a:lstStyle/>
          <a:p>
            <a:pPr eaLnBrk="1" hangingPunct="1"/>
            <a:r>
              <a:rPr lang="cs-CZ" b="1" u="sng" smtClean="0"/>
              <a:t>BANKOVNÍ SOUSTAVA</a:t>
            </a: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title"/>
          </p:nvPr>
        </p:nvSpPr>
        <p:spPr>
          <a:xfrm>
            <a:off x="684213" y="908050"/>
            <a:ext cx="7772400" cy="1362075"/>
          </a:xfrm>
        </p:spPr>
        <p:txBody>
          <a:bodyPr/>
          <a:lstStyle/>
          <a:p>
            <a:pPr eaLnBrk="1" hangingPunct="1"/>
            <a:r>
              <a:rPr lang="cs-CZ" b="1" smtClean="0">
                <a:latin typeface="Arial" charset="0"/>
                <a:cs typeface="Arial" charset="0"/>
              </a:rPr>
              <a:t>BANKOVNÍ SOUSTAVA ČR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4213" y="2492375"/>
            <a:ext cx="7772400" cy="3529013"/>
          </a:xfrm>
        </p:spPr>
        <p:txBody>
          <a:bodyPr/>
          <a:lstStyle/>
          <a:p>
            <a:pPr eaLnBrk="1" hangingPunct="1"/>
            <a:r>
              <a:rPr lang="cs-CZ" u="sng" smtClean="0">
                <a:solidFill>
                  <a:srgbClr val="898989"/>
                </a:solidFill>
                <a:latin typeface="Arial" charset="0"/>
                <a:cs typeface="Arial" charset="0"/>
              </a:rPr>
              <a:t>v tržních ekonomikách existuje zpravidla dvoustupňová bankovní soustava:</a:t>
            </a:r>
          </a:p>
          <a:p>
            <a:pPr eaLnBrk="1" hangingPunct="1"/>
            <a:endParaRPr lang="cs-CZ" smtClean="0">
              <a:solidFill>
                <a:srgbClr val="898989"/>
              </a:solidFill>
              <a:latin typeface="Arial" charset="0"/>
              <a:cs typeface="Arial" charset="0"/>
            </a:endParaRPr>
          </a:p>
          <a:p>
            <a:pPr eaLnBrk="1" hangingPunct="1"/>
            <a:r>
              <a:rPr lang="cs-CZ" b="1" smtClean="0">
                <a:solidFill>
                  <a:srgbClr val="FF0000"/>
                </a:solidFill>
                <a:latin typeface="Arial" charset="0"/>
                <a:cs typeface="Arial" charset="0"/>
              </a:rPr>
              <a:t>1. stupeň</a:t>
            </a:r>
            <a:r>
              <a:rPr lang="cs-CZ" smtClean="0">
                <a:solidFill>
                  <a:srgbClr val="FF0000"/>
                </a:solidFill>
                <a:latin typeface="Arial" charset="0"/>
                <a:cs typeface="Arial" charset="0"/>
              </a:rPr>
              <a:t> -&gt; centrální banka</a:t>
            </a:r>
          </a:p>
          <a:p>
            <a:pPr eaLnBrk="1" hangingPunct="1"/>
            <a:r>
              <a:rPr lang="cs-CZ" b="1" smtClean="0">
                <a:solidFill>
                  <a:srgbClr val="FF0000"/>
                </a:solidFill>
                <a:latin typeface="Arial" charset="0"/>
                <a:cs typeface="Arial" charset="0"/>
              </a:rPr>
              <a:t>2. stupeň</a:t>
            </a:r>
            <a:r>
              <a:rPr lang="cs-CZ" smtClean="0">
                <a:solidFill>
                  <a:srgbClr val="FF0000"/>
                </a:solidFill>
                <a:latin typeface="Arial" charset="0"/>
                <a:cs typeface="Arial" charset="0"/>
              </a:rPr>
              <a:t> -&gt; ostatní banky</a:t>
            </a:r>
          </a:p>
          <a:p>
            <a:pPr eaLnBrk="1" hangingPunct="1"/>
            <a:endParaRPr lang="cs-CZ" smtClean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eaLnBrk="1" hangingPunct="1"/>
            <a:endParaRPr lang="cs-CZ" smtClean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eaLnBrk="1" hangingPunct="1"/>
            <a:endParaRPr lang="cs-CZ" sz="2600" smtClean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b="1" u="sng" smtClean="0">
                <a:latin typeface="Arial" charset="0"/>
                <a:cs typeface="Arial" charset="0"/>
              </a:rPr>
              <a:t>ČNB</a:t>
            </a:r>
            <a:r>
              <a:rPr lang="cs-CZ" b="1" smtClean="0">
                <a:latin typeface="Arial" charset="0"/>
                <a:cs typeface="Arial" charset="0"/>
              </a:rPr>
              <a:t>                    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3617912"/>
          </a:xfrm>
        </p:spPr>
        <p:txBody>
          <a:bodyPr>
            <a:normAutofit/>
          </a:bodyPr>
          <a:lstStyle/>
          <a:p>
            <a:pPr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Vznik:  1. 1. 1993</a:t>
            </a:r>
          </a:p>
          <a:p>
            <a:pPr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Cíle ČNB:</a:t>
            </a:r>
            <a:endParaRPr lang="cs-CZ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a) vnitřní stabilita měny</a:t>
            </a:r>
            <a:endParaRPr lang="cs-CZ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&gt;je vyjádřena mírou inflace</a:t>
            </a:r>
          </a:p>
          <a:p>
            <a:pPr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b) vnější stabilita měny</a:t>
            </a:r>
            <a:endParaRPr lang="cs-CZ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&gt;odráží se ve vývoji měnového kurzu dané měny k zahraničním měnám</a:t>
            </a:r>
          </a:p>
          <a:p>
            <a:pPr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6387" name="Picture 2" descr="C:\Program Files (x86)\Microsoft Office\MEDIA\CAGCAT10\j0283209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5963" y="2997200"/>
            <a:ext cx="132397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u="sng" dirty="0" smtClean="0">
                <a:latin typeface="Arial" pitchFamily="34" charset="0"/>
                <a:cs typeface="Arial" pitchFamily="34" charset="0"/>
              </a:rPr>
              <a:t>FUNKCE ČESKÉ NÁRODNÍ BANKY (CB)</a:t>
            </a:r>
            <a:r>
              <a:rPr lang="cs-CZ" sz="4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4400" dirty="0" smtClean="0">
                <a:latin typeface="Arial" pitchFamily="34" charset="0"/>
                <a:cs typeface="Arial" pitchFamily="34" charset="0"/>
              </a:rPr>
            </a:b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55650" y="2565400"/>
            <a:ext cx="7772400" cy="4032250"/>
          </a:xfrm>
        </p:spPr>
        <p:txBody>
          <a:bodyPr>
            <a:normAutofit/>
          </a:bodyPr>
          <a:lstStyle/>
          <a:p>
            <a:pPr eaLnBrk="1" fontAlgn="auto" hangingPunct="1">
              <a:spcBef>
                <a:spcPts val="58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provádění 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měnové politiky</a:t>
            </a:r>
            <a:endParaRPr lang="cs-CZ" sz="28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Bef>
                <a:spcPts val="58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emisní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funkce</a:t>
            </a:r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Bef>
                <a:spcPts val="58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funkce 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kontrolní</a:t>
            </a:r>
            <a:endParaRPr lang="cs-CZ" sz="28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Bef>
                <a:spcPts val="58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banka bank</a:t>
            </a:r>
          </a:p>
          <a:p>
            <a:pPr eaLnBrk="1" fontAlgn="auto" hangingPunct="1">
              <a:spcBef>
                <a:spcPts val="58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banka státu</a:t>
            </a:r>
          </a:p>
          <a:p>
            <a:pPr eaLnBrk="1" fontAlgn="auto" hangingPunct="1">
              <a:spcBef>
                <a:spcPts val="58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zastupuje stát na zasedání MMF</a:t>
            </a:r>
          </a:p>
          <a:p>
            <a:pPr eaLnBrk="1" fontAlgn="auto" hangingPunct="1">
              <a:spcBef>
                <a:spcPts val="58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řídí 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peněžní oběh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, platební styk a zúčtování bank, 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oficiální kurz</a:t>
            </a:r>
            <a:endParaRPr lang="cs-CZ" sz="28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cs-CZ" sz="2800" b="1" dirty="0" smtClean="0"/>
          </a:p>
          <a:p>
            <a:pPr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cs-CZ" sz="2800" b="1" dirty="0" smtClean="0"/>
          </a:p>
          <a:p>
            <a:pPr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cs-CZ" sz="2800" b="1" dirty="0" smtClean="0"/>
          </a:p>
          <a:p>
            <a:pPr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cs-CZ" sz="28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b="1" u="sng" dirty="0" smtClean="0">
                <a:latin typeface="Arial" pitchFamily="34" charset="0"/>
                <a:cs typeface="Arial" pitchFamily="34" charset="0"/>
              </a:rPr>
              <a:t>HLAVNÍ CÍLE BANKOVNÍCH INSTITUCÍ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11188" y="2636838"/>
            <a:ext cx="7772400" cy="3905250"/>
          </a:xfrm>
        </p:spPr>
        <p:txBody>
          <a:bodyPr>
            <a:normAutofit lnSpcReduction="10000"/>
          </a:bodyPr>
          <a:lstStyle/>
          <a:p>
            <a:pPr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rentabilita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-&gt; takové hospodaření, při němž výnosy převyšují náklady = že je dosaženo zisku</a:t>
            </a:r>
          </a:p>
          <a:p>
            <a:pPr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solventnost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-&gt; platební schopnost banky uhrazovat výdaje ze svých běžných příjmů a rychlým zpeněžením vlastního majetku (prodej CP, budov, pozemků, </a:t>
            </a:r>
          </a:p>
          <a:p>
            <a:pPr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likvidita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-&gt; schopnost banky vyplatit klientům na jejich požádání vklady – proto musí banka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neustále část svých aktiv udržovat jako pokladní hotovost nebo mít uložené rezervy u ČNB</a:t>
            </a:r>
          </a:p>
          <a:p>
            <a:pPr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cs-CZ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latin typeface="Arial" charset="0"/>
                <a:cs typeface="Arial" charset="0"/>
              </a:rPr>
              <a:t>Úkol: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11188" y="2492375"/>
            <a:ext cx="7772400" cy="3689350"/>
          </a:xfrm>
        </p:spPr>
        <p:txBody>
          <a:bodyPr>
            <a:normAutofit/>
          </a:bodyPr>
          <a:lstStyle/>
          <a:p>
            <a:pPr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Zamyslete se nad tím, jaké služby poskytují banky klientům?</a:t>
            </a:r>
          </a:p>
          <a:p>
            <a:pPr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cs-CZ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banky přijímají vklady od veřejnosti</a:t>
            </a:r>
          </a:p>
          <a:p>
            <a:pPr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cs-CZ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poskytují úvěry</a:t>
            </a:r>
          </a:p>
          <a:p>
            <a:pPr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cs-CZ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provádějí platební styk </a:t>
            </a:r>
          </a:p>
          <a:p>
            <a:pPr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cs-CZ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operace se směnkami – provádějí eskont směnek</a:t>
            </a:r>
          </a:p>
          <a:p>
            <a:pPr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cs-CZ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směnárenská činnost</a:t>
            </a:r>
          </a:p>
          <a:p>
            <a:pPr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cs-CZ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poskytování bankovních záruk</a:t>
            </a:r>
          </a:p>
          <a:p>
            <a:pPr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cs-CZ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pronájem bezpečnostních schránek</a:t>
            </a:r>
          </a:p>
          <a:p>
            <a:pPr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Zdroje: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4221163"/>
            <a:ext cx="7772400" cy="1944687"/>
          </a:xfrm>
        </p:spPr>
        <p:txBody>
          <a:bodyPr>
            <a:normAutofit/>
          </a:bodyPr>
          <a:lstStyle/>
          <a:p>
            <a:pPr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ČNB. In: </a:t>
            </a:r>
            <a:r>
              <a:rPr lang="en-US" i="1" dirty="0" smtClean="0"/>
              <a:t>Wikipedia: the free encyclopedia</a:t>
            </a:r>
            <a:r>
              <a:rPr lang="en-US" dirty="0" smtClean="0"/>
              <a:t> [online]. San Francisco (CA): Wikimedia Foundation, 2001- [cit. 2012-11-27]. </a:t>
            </a:r>
            <a:r>
              <a:rPr lang="en-US" dirty="0" err="1" smtClean="0"/>
              <a:t>Dostupné</a:t>
            </a:r>
            <a:r>
              <a:rPr lang="en-US" dirty="0" smtClean="0"/>
              <a:t> z: http://cs.wikipedia.org/wiki/%C4%8CNB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338</TotalTime>
  <Words>302</Words>
  <Application>Microsoft Office PowerPoint</Application>
  <PresentationFormat>Předvádění na obrazovce (4:3)</PresentationFormat>
  <Paragraphs>52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Jmění</vt:lpstr>
      <vt:lpstr>Výukový materiál vytvořený v rámci projektu „EU peníze školám“</vt:lpstr>
      <vt:lpstr>BANKOVNÍ SOUSTAVA</vt:lpstr>
      <vt:lpstr>BANKOVNÍ SOUSTAVA ČR</vt:lpstr>
      <vt:lpstr>ČNB                    </vt:lpstr>
      <vt:lpstr>FUNKCE ČESKÉ NÁRODNÍ BANKY (CB) </vt:lpstr>
      <vt:lpstr>HLAVNÍ CÍLE BANKOVNÍCH INSTITUCÍ </vt:lpstr>
      <vt:lpstr>Úkol:</vt:lpstr>
      <vt:lpstr>Zdroje: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BANKOVNÍ SOUSTAVA</dc:title>
  <dc:creator>iveta</dc:creator>
  <cp:lastModifiedBy>kabinet</cp:lastModifiedBy>
  <cp:revision>29</cp:revision>
  <dcterms:created xsi:type="dcterms:W3CDTF">2012-10-15T11:14:08Z</dcterms:created>
  <dcterms:modified xsi:type="dcterms:W3CDTF">2013-10-23T05:28:14Z</dcterms:modified>
</cp:coreProperties>
</file>