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9C1B90-07EF-4FB4-8D3D-63E4E348A4BD}" type="doc">
      <dgm:prSet loTypeId="urn:microsoft.com/office/officeart/2005/8/layout/matrix3" loCatId="matrix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202878C7-2168-491F-A4C6-DFF9164434D3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Pracovní ovzduší</a:t>
          </a:r>
          <a:endParaRPr lang="cs-CZ" b="1" dirty="0">
            <a:solidFill>
              <a:schemeClr val="tx1"/>
            </a:solidFill>
          </a:endParaRPr>
        </a:p>
      </dgm:t>
    </dgm:pt>
    <dgm:pt modelId="{5FBE053E-B6E5-44AA-8747-C8D5B69CE030}" type="parTrans" cxnId="{9A88D4FF-783D-436E-9FB3-450416CAE0FE}">
      <dgm:prSet/>
      <dgm:spPr/>
      <dgm:t>
        <a:bodyPr/>
        <a:lstStyle/>
        <a:p>
          <a:endParaRPr lang="cs-CZ"/>
        </a:p>
      </dgm:t>
    </dgm:pt>
    <dgm:pt modelId="{B1967B77-3638-48A1-B59C-F37430E63684}" type="sibTrans" cxnId="{9A88D4FF-783D-436E-9FB3-450416CAE0FE}">
      <dgm:prSet/>
      <dgm:spPr/>
      <dgm:t>
        <a:bodyPr/>
        <a:lstStyle/>
        <a:p>
          <a:endParaRPr lang="cs-CZ"/>
        </a:p>
      </dgm:t>
    </dgm:pt>
    <dgm:pt modelId="{AD95425F-B915-4150-9752-5F94EAEB661E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Osvětlení</a:t>
          </a:r>
          <a:endParaRPr lang="cs-CZ" b="1" dirty="0">
            <a:solidFill>
              <a:schemeClr val="tx1"/>
            </a:solidFill>
          </a:endParaRPr>
        </a:p>
      </dgm:t>
    </dgm:pt>
    <dgm:pt modelId="{8EF0ECCD-2E7A-4533-973B-426D567319FC}" type="parTrans" cxnId="{F9B0E1D3-EFA3-452F-BDBF-146B1A7D9E26}">
      <dgm:prSet/>
      <dgm:spPr/>
      <dgm:t>
        <a:bodyPr/>
        <a:lstStyle/>
        <a:p>
          <a:endParaRPr lang="cs-CZ"/>
        </a:p>
      </dgm:t>
    </dgm:pt>
    <dgm:pt modelId="{2CA0645D-3BDF-44C1-ADBF-788B2E809E9B}" type="sibTrans" cxnId="{F9B0E1D3-EFA3-452F-BDBF-146B1A7D9E26}">
      <dgm:prSet/>
      <dgm:spPr/>
      <dgm:t>
        <a:bodyPr/>
        <a:lstStyle/>
        <a:p>
          <a:endParaRPr lang="cs-CZ"/>
        </a:p>
      </dgm:t>
    </dgm:pt>
    <dgm:pt modelId="{F396CA0B-0079-4E64-90E0-D3E4A06D4CAA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Hluk</a:t>
          </a:r>
          <a:endParaRPr lang="cs-CZ" b="1" dirty="0">
            <a:solidFill>
              <a:schemeClr val="tx1"/>
            </a:solidFill>
          </a:endParaRPr>
        </a:p>
      </dgm:t>
    </dgm:pt>
    <dgm:pt modelId="{50BD934B-88AE-4804-9E00-CFEE06BE9BCF}" type="parTrans" cxnId="{B1C899E9-7BDA-4102-A22F-B3388C1AB248}">
      <dgm:prSet/>
      <dgm:spPr/>
      <dgm:t>
        <a:bodyPr/>
        <a:lstStyle/>
        <a:p>
          <a:endParaRPr lang="cs-CZ"/>
        </a:p>
      </dgm:t>
    </dgm:pt>
    <dgm:pt modelId="{72D17B94-D198-4F6A-A128-53E541D64B4F}" type="sibTrans" cxnId="{B1C899E9-7BDA-4102-A22F-B3388C1AB248}">
      <dgm:prSet/>
      <dgm:spPr/>
      <dgm:t>
        <a:bodyPr/>
        <a:lstStyle/>
        <a:p>
          <a:endParaRPr lang="cs-CZ"/>
        </a:p>
      </dgm:t>
    </dgm:pt>
    <dgm:pt modelId="{C5ED2637-196B-4B5F-B6DD-A0953B8EB7E0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Barevná úprava pracoviště</a:t>
          </a:r>
          <a:endParaRPr lang="cs-CZ" b="1" dirty="0">
            <a:solidFill>
              <a:schemeClr val="tx1"/>
            </a:solidFill>
          </a:endParaRPr>
        </a:p>
      </dgm:t>
    </dgm:pt>
    <dgm:pt modelId="{B2ADE1D6-BAE2-4886-9B0D-F7CA4C6584C4}" type="parTrans" cxnId="{8C364629-B1F6-4B0D-AFFF-D4D96E49072D}">
      <dgm:prSet/>
      <dgm:spPr/>
      <dgm:t>
        <a:bodyPr/>
        <a:lstStyle/>
        <a:p>
          <a:endParaRPr lang="cs-CZ"/>
        </a:p>
      </dgm:t>
    </dgm:pt>
    <dgm:pt modelId="{58EA94FA-B201-4C62-B594-AA14FC86C46E}" type="sibTrans" cxnId="{8C364629-B1F6-4B0D-AFFF-D4D96E49072D}">
      <dgm:prSet/>
      <dgm:spPr/>
      <dgm:t>
        <a:bodyPr/>
        <a:lstStyle/>
        <a:p>
          <a:endParaRPr lang="cs-CZ"/>
        </a:p>
      </dgm:t>
    </dgm:pt>
    <dgm:pt modelId="{0B210814-0BF5-4445-84A5-757E895654B1}" type="pres">
      <dgm:prSet presAssocID="{099C1B90-07EF-4FB4-8D3D-63E4E348A4BD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1FF1760-9C3A-440A-93E7-E2CCDB36AEC8}" type="pres">
      <dgm:prSet presAssocID="{099C1B90-07EF-4FB4-8D3D-63E4E348A4BD}" presName="diamond" presStyleLbl="bgShp" presStyleIdx="0" presStyleCnt="1"/>
      <dgm:spPr/>
    </dgm:pt>
    <dgm:pt modelId="{4562E844-8225-40A4-81C4-CCE20958ED3B}" type="pres">
      <dgm:prSet presAssocID="{099C1B90-07EF-4FB4-8D3D-63E4E348A4BD}" presName="quad1" presStyleLbl="node1" presStyleIdx="0" presStyleCnt="4" custLinFactNeighborX="-104" custLinFactNeighborY="-10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4691C47-3555-4DAC-8D16-4A40B491B688}" type="pres">
      <dgm:prSet presAssocID="{099C1B90-07EF-4FB4-8D3D-63E4E348A4BD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ECEB754-1681-4A85-8270-9A767C136FBB}" type="pres">
      <dgm:prSet presAssocID="{099C1B90-07EF-4FB4-8D3D-63E4E348A4BD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86E97D1-9417-4501-9002-097AFFA89985}" type="pres">
      <dgm:prSet presAssocID="{099C1B90-07EF-4FB4-8D3D-63E4E348A4BD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762B026-2FFC-409A-AF5D-BA985116D40B}" type="presOf" srcId="{F396CA0B-0079-4E64-90E0-D3E4A06D4CAA}" destId="{8ECEB754-1681-4A85-8270-9A767C136FBB}" srcOrd="0" destOrd="0" presId="urn:microsoft.com/office/officeart/2005/8/layout/matrix3"/>
    <dgm:cxn modelId="{B1C899E9-7BDA-4102-A22F-B3388C1AB248}" srcId="{099C1B90-07EF-4FB4-8D3D-63E4E348A4BD}" destId="{F396CA0B-0079-4E64-90E0-D3E4A06D4CAA}" srcOrd="2" destOrd="0" parTransId="{50BD934B-88AE-4804-9E00-CFEE06BE9BCF}" sibTransId="{72D17B94-D198-4F6A-A128-53E541D64B4F}"/>
    <dgm:cxn modelId="{8C364629-B1F6-4B0D-AFFF-D4D96E49072D}" srcId="{099C1B90-07EF-4FB4-8D3D-63E4E348A4BD}" destId="{C5ED2637-196B-4B5F-B6DD-A0953B8EB7E0}" srcOrd="3" destOrd="0" parTransId="{B2ADE1D6-BAE2-4886-9B0D-F7CA4C6584C4}" sibTransId="{58EA94FA-B201-4C62-B594-AA14FC86C46E}"/>
    <dgm:cxn modelId="{5CA0BF45-49C2-45FF-A979-7F2E40ACE535}" type="presOf" srcId="{202878C7-2168-491F-A4C6-DFF9164434D3}" destId="{4562E844-8225-40A4-81C4-CCE20958ED3B}" srcOrd="0" destOrd="0" presId="urn:microsoft.com/office/officeart/2005/8/layout/matrix3"/>
    <dgm:cxn modelId="{F1B76B76-46D5-48D5-B005-25B3B7242837}" type="presOf" srcId="{C5ED2637-196B-4B5F-B6DD-A0953B8EB7E0}" destId="{B86E97D1-9417-4501-9002-097AFFA89985}" srcOrd="0" destOrd="0" presId="urn:microsoft.com/office/officeart/2005/8/layout/matrix3"/>
    <dgm:cxn modelId="{F9B0E1D3-EFA3-452F-BDBF-146B1A7D9E26}" srcId="{099C1B90-07EF-4FB4-8D3D-63E4E348A4BD}" destId="{AD95425F-B915-4150-9752-5F94EAEB661E}" srcOrd="1" destOrd="0" parTransId="{8EF0ECCD-2E7A-4533-973B-426D567319FC}" sibTransId="{2CA0645D-3BDF-44C1-ADBF-788B2E809E9B}"/>
    <dgm:cxn modelId="{C6491305-C896-4F8C-A62D-2B50687B1B17}" type="presOf" srcId="{AD95425F-B915-4150-9752-5F94EAEB661E}" destId="{64691C47-3555-4DAC-8D16-4A40B491B688}" srcOrd="0" destOrd="0" presId="urn:microsoft.com/office/officeart/2005/8/layout/matrix3"/>
    <dgm:cxn modelId="{9A88D4FF-783D-436E-9FB3-450416CAE0FE}" srcId="{099C1B90-07EF-4FB4-8D3D-63E4E348A4BD}" destId="{202878C7-2168-491F-A4C6-DFF9164434D3}" srcOrd="0" destOrd="0" parTransId="{5FBE053E-B6E5-44AA-8747-C8D5B69CE030}" sibTransId="{B1967B77-3638-48A1-B59C-F37430E63684}"/>
    <dgm:cxn modelId="{6545D61E-C4D7-45A7-954E-7E3A087161CF}" type="presOf" srcId="{099C1B90-07EF-4FB4-8D3D-63E4E348A4BD}" destId="{0B210814-0BF5-4445-84A5-757E895654B1}" srcOrd="0" destOrd="0" presId="urn:microsoft.com/office/officeart/2005/8/layout/matrix3"/>
    <dgm:cxn modelId="{847920F1-29E9-4A42-8F79-CBC4B6CBB882}" type="presParOf" srcId="{0B210814-0BF5-4445-84A5-757E895654B1}" destId="{11FF1760-9C3A-440A-93E7-E2CCDB36AEC8}" srcOrd="0" destOrd="0" presId="urn:microsoft.com/office/officeart/2005/8/layout/matrix3"/>
    <dgm:cxn modelId="{EC6F4E0E-1056-4680-8FA8-E38F9174D246}" type="presParOf" srcId="{0B210814-0BF5-4445-84A5-757E895654B1}" destId="{4562E844-8225-40A4-81C4-CCE20958ED3B}" srcOrd="1" destOrd="0" presId="urn:microsoft.com/office/officeart/2005/8/layout/matrix3"/>
    <dgm:cxn modelId="{9880FA9E-D398-4F90-8A74-F000327816FE}" type="presParOf" srcId="{0B210814-0BF5-4445-84A5-757E895654B1}" destId="{64691C47-3555-4DAC-8D16-4A40B491B688}" srcOrd="2" destOrd="0" presId="urn:microsoft.com/office/officeart/2005/8/layout/matrix3"/>
    <dgm:cxn modelId="{7B0EB06A-08E6-47CA-BCC4-BD0F24218170}" type="presParOf" srcId="{0B210814-0BF5-4445-84A5-757E895654B1}" destId="{8ECEB754-1681-4A85-8270-9A767C136FBB}" srcOrd="3" destOrd="0" presId="urn:microsoft.com/office/officeart/2005/8/layout/matrix3"/>
    <dgm:cxn modelId="{FC5C637D-DAF6-4526-B1C3-3E3929C4FFF3}" type="presParOf" srcId="{0B210814-0BF5-4445-84A5-757E895654B1}" destId="{B86E97D1-9417-4501-9002-097AFFA89985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1FF1760-9C3A-440A-93E7-E2CCDB36AEC8}">
      <dsp:nvSpPr>
        <dsp:cNvPr id="0" name=""/>
        <dsp:cNvSpPr/>
      </dsp:nvSpPr>
      <dsp:spPr>
        <a:xfrm>
          <a:off x="1450504" y="0"/>
          <a:ext cx="5328591" cy="5328591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62E844-8225-40A4-81C4-CCE20958ED3B}">
      <dsp:nvSpPr>
        <dsp:cNvPr id="0" name=""/>
        <dsp:cNvSpPr/>
      </dsp:nvSpPr>
      <dsp:spPr>
        <a:xfrm>
          <a:off x="1954558" y="504054"/>
          <a:ext cx="2078150" cy="20781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b="1" kern="1200" dirty="0" smtClean="0">
              <a:solidFill>
                <a:schemeClr val="tx1"/>
              </a:solidFill>
            </a:rPr>
            <a:t>Pracovní ovzduší</a:t>
          </a:r>
          <a:endParaRPr lang="cs-CZ" sz="2700" b="1" kern="1200" dirty="0">
            <a:solidFill>
              <a:schemeClr val="tx1"/>
            </a:solidFill>
          </a:endParaRPr>
        </a:p>
      </dsp:txBody>
      <dsp:txXfrm>
        <a:off x="1954558" y="504054"/>
        <a:ext cx="2078150" cy="2078150"/>
      </dsp:txXfrm>
    </dsp:sp>
    <dsp:sp modelId="{64691C47-3555-4DAC-8D16-4A40B491B688}">
      <dsp:nvSpPr>
        <dsp:cNvPr id="0" name=""/>
        <dsp:cNvSpPr/>
      </dsp:nvSpPr>
      <dsp:spPr>
        <a:xfrm>
          <a:off x="4194728" y="506216"/>
          <a:ext cx="2078150" cy="2078150"/>
        </a:xfrm>
        <a:prstGeom prst="roundRect">
          <a:avLst/>
        </a:prstGeom>
        <a:solidFill>
          <a:schemeClr val="accent2">
            <a:hueOff val="-2847829"/>
            <a:satOff val="8321"/>
            <a:lumOff val="-156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b="1" kern="1200" dirty="0" smtClean="0">
              <a:solidFill>
                <a:schemeClr val="tx1"/>
              </a:solidFill>
            </a:rPr>
            <a:t>Osvětlení</a:t>
          </a:r>
          <a:endParaRPr lang="cs-CZ" sz="2700" b="1" kern="1200" dirty="0">
            <a:solidFill>
              <a:schemeClr val="tx1"/>
            </a:solidFill>
          </a:endParaRPr>
        </a:p>
      </dsp:txBody>
      <dsp:txXfrm>
        <a:off x="4194728" y="506216"/>
        <a:ext cx="2078150" cy="2078150"/>
      </dsp:txXfrm>
    </dsp:sp>
    <dsp:sp modelId="{8ECEB754-1681-4A85-8270-9A767C136FBB}">
      <dsp:nvSpPr>
        <dsp:cNvPr id="0" name=""/>
        <dsp:cNvSpPr/>
      </dsp:nvSpPr>
      <dsp:spPr>
        <a:xfrm>
          <a:off x="1956720" y="2744224"/>
          <a:ext cx="2078150" cy="2078150"/>
        </a:xfrm>
        <a:prstGeom prst="roundRect">
          <a:avLst/>
        </a:prstGeom>
        <a:solidFill>
          <a:schemeClr val="accent2">
            <a:hueOff val="-5695658"/>
            <a:satOff val="16641"/>
            <a:lumOff val="-313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b="1" kern="1200" dirty="0" smtClean="0">
              <a:solidFill>
                <a:schemeClr val="tx1"/>
              </a:solidFill>
            </a:rPr>
            <a:t>Hluk</a:t>
          </a:r>
          <a:endParaRPr lang="cs-CZ" sz="2700" b="1" kern="1200" dirty="0">
            <a:solidFill>
              <a:schemeClr val="tx1"/>
            </a:solidFill>
          </a:endParaRPr>
        </a:p>
      </dsp:txBody>
      <dsp:txXfrm>
        <a:off x="1956720" y="2744224"/>
        <a:ext cx="2078150" cy="2078150"/>
      </dsp:txXfrm>
    </dsp:sp>
    <dsp:sp modelId="{B86E97D1-9417-4501-9002-097AFFA89985}">
      <dsp:nvSpPr>
        <dsp:cNvPr id="0" name=""/>
        <dsp:cNvSpPr/>
      </dsp:nvSpPr>
      <dsp:spPr>
        <a:xfrm>
          <a:off x="4194728" y="2744224"/>
          <a:ext cx="2078150" cy="2078150"/>
        </a:xfrm>
        <a:prstGeom prst="roundRect">
          <a:avLst/>
        </a:prstGeom>
        <a:solidFill>
          <a:schemeClr val="accent2">
            <a:hueOff val="-8543487"/>
            <a:satOff val="24962"/>
            <a:lumOff val="-470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b="1" kern="1200" dirty="0" smtClean="0">
              <a:solidFill>
                <a:schemeClr val="tx1"/>
              </a:solidFill>
            </a:rPr>
            <a:t>Barevná úprava pracoviště</a:t>
          </a:r>
          <a:endParaRPr lang="cs-CZ" sz="2700" b="1" kern="1200" dirty="0">
            <a:solidFill>
              <a:schemeClr val="tx1"/>
            </a:solidFill>
          </a:endParaRPr>
        </a:p>
      </dsp:txBody>
      <dsp:txXfrm>
        <a:off x="4194728" y="2744224"/>
        <a:ext cx="2078150" cy="20781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707B0C7-67DD-4449-B66F-420A54C37140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9AD9FA9-D3BE-4E71-A984-3F9687DB995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B0C7-67DD-4449-B66F-420A54C37140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D9FA9-D3BE-4E71-A984-3F9687DB995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B0C7-67DD-4449-B66F-420A54C37140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D9FA9-D3BE-4E71-A984-3F9687DB995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B0C7-67DD-4449-B66F-420A54C37140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D9FA9-D3BE-4E71-A984-3F9687DB995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707B0C7-67DD-4449-B66F-420A54C37140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9AD9FA9-D3BE-4E71-A984-3F9687DB995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B0C7-67DD-4449-B66F-420A54C37140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D9FA9-D3BE-4E71-A984-3F9687DB995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B0C7-67DD-4449-B66F-420A54C37140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D9FA9-D3BE-4E71-A984-3F9687DB995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B0C7-67DD-4449-B66F-420A54C37140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D9FA9-D3BE-4E71-A984-3F9687DB995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B0C7-67DD-4449-B66F-420A54C37140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D9FA9-D3BE-4E71-A984-3F9687DB995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B0C7-67DD-4449-B66F-420A54C37140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D9FA9-D3BE-4E71-A984-3F9687DB995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B0C7-67DD-4449-B66F-420A54C37140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D9FA9-D3BE-4E71-A984-3F9687DB995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707B0C7-67DD-4449-B66F-420A54C37140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9AD9FA9-D3BE-4E71-A984-3F9687DB995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kern="0" dirty="0" smtClean="0">
                <a:solidFill>
                  <a:srgbClr val="000000"/>
                </a:solidFill>
                <a:latin typeface="Arial" pitchFamily="34"/>
                <a:cs typeface="Arial" pitchFamily="34"/>
              </a:rPr>
              <a:t>Výukový materiál vytvořený v rámci projektu „EU peníze školám“</a:t>
            </a:r>
            <a:endParaRPr lang="cs-CZ" sz="2000" dirty="0"/>
          </a:p>
        </p:txBody>
      </p:sp>
      <p:pic>
        <p:nvPicPr>
          <p:cNvPr id="4" name="obrázek 2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24380" y="1196753"/>
            <a:ext cx="6095239" cy="936104"/>
          </a:xfrm>
        </p:spPr>
      </p:pic>
      <p:sp>
        <p:nvSpPr>
          <p:cNvPr id="5" name="Obdélník 4"/>
          <p:cNvSpPr/>
          <p:nvPr/>
        </p:nvSpPr>
        <p:spPr>
          <a:xfrm>
            <a:off x="827584" y="2348880"/>
            <a:ext cx="74168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-182880">
              <a:buClr>
                <a:srgbClr val="B2B2B2"/>
              </a:buClr>
              <a:buSzPct val="90000"/>
              <a:buFont typeface="Wingdings" pitchFamily="2"/>
              <a:buChar char="n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b="1" kern="0" dirty="0">
                <a:solidFill>
                  <a:srgbClr val="000000"/>
                </a:solidFill>
                <a:latin typeface="Arial"/>
              </a:rPr>
              <a:t>Škola: Střední škola právní – </a:t>
            </a:r>
            <a:r>
              <a:rPr lang="cs-CZ" b="1" kern="0" dirty="0" err="1">
                <a:solidFill>
                  <a:srgbClr val="000000"/>
                </a:solidFill>
                <a:latin typeface="Arial"/>
              </a:rPr>
              <a:t>Právní</a:t>
            </a:r>
            <a:r>
              <a:rPr lang="cs-CZ" b="1" kern="0" dirty="0">
                <a:solidFill>
                  <a:srgbClr val="000000"/>
                </a:solidFill>
                <a:latin typeface="Arial"/>
              </a:rPr>
              <a:t> akademie, s.r.o.</a:t>
            </a:r>
          </a:p>
          <a:p>
            <a:pPr lvl="0" indent="-182880">
              <a:buClr>
                <a:srgbClr val="B2B2B2"/>
              </a:buClr>
              <a:buSzPct val="90000"/>
              <a:buFont typeface="Wingdings" pitchFamily="2"/>
              <a:buChar char="n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b="1" kern="0" dirty="0">
                <a:solidFill>
                  <a:srgbClr val="000000"/>
                </a:solidFill>
                <a:latin typeface="Arial"/>
              </a:rPr>
              <a:t>Typ šablony: III/2 Inovace a zkvalitnění výuky prostřednictvím ICT</a:t>
            </a:r>
          </a:p>
          <a:p>
            <a:pPr lvl="0" indent="-182880">
              <a:buClr>
                <a:srgbClr val="B2B2B2"/>
              </a:buClr>
              <a:buSzPct val="90000"/>
              <a:buFont typeface="Wingdings" pitchFamily="2"/>
              <a:buChar char="n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b="1" kern="0" dirty="0">
                <a:solidFill>
                  <a:srgbClr val="000000"/>
                </a:solidFill>
                <a:latin typeface="Arial"/>
              </a:rPr>
              <a:t>Projekt: CZ.1.07/1.5.00/34.0236</a:t>
            </a:r>
          </a:p>
          <a:p>
            <a:pPr lvl="0" indent="-182880">
              <a:buClr>
                <a:srgbClr val="B2B2B2"/>
              </a:buClr>
              <a:buSzPct val="90000"/>
              <a:buFont typeface="Wingdings" pitchFamily="2"/>
              <a:buChar char="n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b="1" kern="0" dirty="0">
                <a:solidFill>
                  <a:srgbClr val="000000"/>
                </a:solidFill>
                <a:latin typeface="Arial"/>
              </a:rPr>
              <a:t>Tematická oblast: Člověk a ochrana zdraví</a:t>
            </a:r>
          </a:p>
          <a:p>
            <a:pPr lvl="0" indent="-182880">
              <a:buClr>
                <a:srgbClr val="B2B2B2"/>
              </a:buClr>
              <a:buSzPct val="90000"/>
              <a:buFont typeface="Wingdings" pitchFamily="2"/>
              <a:buChar char="n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b="1" kern="0" dirty="0">
                <a:solidFill>
                  <a:srgbClr val="000000"/>
                </a:solidFill>
                <a:latin typeface="Arial"/>
              </a:rPr>
              <a:t>Autor: Ing. Iveta </a:t>
            </a:r>
            <a:r>
              <a:rPr lang="cs-CZ" b="1" kern="0" dirty="0" err="1">
                <a:solidFill>
                  <a:srgbClr val="000000"/>
                </a:solidFill>
                <a:latin typeface="Arial"/>
              </a:rPr>
              <a:t>Kubistová</a:t>
            </a:r>
            <a:endParaRPr lang="cs-CZ" b="1" kern="0" dirty="0">
              <a:solidFill>
                <a:srgbClr val="000000"/>
              </a:solidFill>
              <a:latin typeface="Arial"/>
            </a:endParaRPr>
          </a:p>
          <a:p>
            <a:pPr lvl="0" indent="-182880">
              <a:buClr>
                <a:srgbClr val="B2B2B2"/>
              </a:buClr>
              <a:buSzPct val="90000"/>
              <a:buFont typeface="Wingdings" pitchFamily="2"/>
              <a:buChar char="n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b="1" kern="0" dirty="0">
                <a:solidFill>
                  <a:srgbClr val="000000"/>
                </a:solidFill>
                <a:latin typeface="Arial"/>
              </a:rPr>
              <a:t>Téma: </a:t>
            </a:r>
            <a:r>
              <a:rPr lang="cs-CZ" b="1" kern="0" dirty="0" smtClean="0">
                <a:solidFill>
                  <a:srgbClr val="000000"/>
                </a:solidFill>
                <a:latin typeface="Arial"/>
              </a:rPr>
              <a:t>Fyzikální podmínky práce</a:t>
            </a:r>
            <a:endParaRPr lang="cs-CZ" b="1" kern="0" dirty="0">
              <a:solidFill>
                <a:srgbClr val="000000"/>
              </a:solidFill>
              <a:latin typeface="Arial"/>
            </a:endParaRPr>
          </a:p>
          <a:p>
            <a:pPr lvl="0" indent="-182880">
              <a:buClr>
                <a:srgbClr val="B2B2B2"/>
              </a:buClr>
              <a:buSzPct val="90000"/>
              <a:buFont typeface="Wingdings" pitchFamily="2"/>
              <a:buChar char="n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b="1" kern="0" dirty="0">
                <a:solidFill>
                  <a:srgbClr val="000000"/>
                </a:solidFill>
                <a:latin typeface="Arial"/>
              </a:rPr>
              <a:t>Číslo materiálu: </a:t>
            </a:r>
            <a:r>
              <a:rPr lang="cs-CZ" b="1" kern="0" dirty="0" smtClean="0">
                <a:solidFill>
                  <a:srgbClr val="000000"/>
                </a:solidFill>
                <a:latin typeface="Arial"/>
              </a:rPr>
              <a:t>VY_32_INOVACE_OZ_08_FYZIKALNI PODMINKY PRACE</a:t>
            </a:r>
            <a:endParaRPr lang="cs-CZ" b="1" kern="0" dirty="0">
              <a:solidFill>
                <a:srgbClr val="000000"/>
              </a:solidFill>
              <a:latin typeface="Arial"/>
            </a:endParaRPr>
          </a:p>
          <a:p>
            <a:pPr indent="-182880">
              <a:buClr>
                <a:srgbClr val="B2B2B2"/>
              </a:buClr>
              <a:buSzPct val="90000"/>
              <a:buFont typeface="Wingdings" pitchFamily="2"/>
              <a:buChar char="n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b="1" kern="0" dirty="0">
                <a:solidFill>
                  <a:srgbClr val="000000"/>
                </a:solidFill>
                <a:latin typeface="Arial"/>
              </a:rPr>
              <a:t>Datum tvorby: </a:t>
            </a:r>
            <a:r>
              <a:rPr lang="cs-CZ" b="1" kern="0" dirty="0" smtClean="0">
                <a:solidFill>
                  <a:srgbClr val="000000"/>
                </a:solidFill>
                <a:latin typeface="Arial"/>
              </a:rPr>
              <a:t>11.8.2013</a:t>
            </a:r>
          </a:p>
          <a:p>
            <a:pPr indent="-182880">
              <a:buClr>
                <a:srgbClr val="B2B2B2"/>
              </a:buClr>
              <a:buSzPct val="90000"/>
              <a:buFont typeface="Wingdings" pitchFamily="2"/>
              <a:buChar char="n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b="1" kern="0" dirty="0" smtClean="0">
                <a:solidFill>
                  <a:srgbClr val="000000"/>
                </a:solidFill>
                <a:latin typeface="Arial"/>
              </a:rPr>
              <a:t>Anotace</a:t>
            </a:r>
            <a:r>
              <a:rPr lang="cs-CZ" b="1" kern="0" dirty="0" smtClean="0">
                <a:solidFill>
                  <a:srgbClr val="000000"/>
                </a:solidFill>
                <a:latin typeface="Arial"/>
              </a:rPr>
              <a:t>: materiál určen k procvičení ekologické problematiky</a:t>
            </a:r>
          </a:p>
          <a:p>
            <a:pPr lvl="0" indent="-182880">
              <a:buClr>
                <a:srgbClr val="B2B2B2"/>
              </a:buClr>
              <a:buSzPct val="90000"/>
              <a:buFont typeface="Wingdings" pitchFamily="2"/>
              <a:buChar char="n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b="1" kern="0" dirty="0" smtClean="0">
                <a:solidFill>
                  <a:srgbClr val="000000"/>
                </a:solidFill>
                <a:latin typeface="Arial"/>
              </a:rPr>
              <a:t>Klíčová </a:t>
            </a:r>
            <a:r>
              <a:rPr lang="cs-CZ" b="1" kern="0" dirty="0">
                <a:solidFill>
                  <a:srgbClr val="000000"/>
                </a:solidFill>
                <a:latin typeface="Arial"/>
              </a:rPr>
              <a:t>slova</a:t>
            </a:r>
            <a:r>
              <a:rPr lang="cs-CZ" b="1" kern="0" dirty="0" smtClean="0">
                <a:solidFill>
                  <a:srgbClr val="000000"/>
                </a:solidFill>
                <a:latin typeface="Arial"/>
              </a:rPr>
              <a:t>: osvětlení, hluk, ovzduší</a:t>
            </a:r>
            <a:endParaRPr lang="cs-CZ" b="1" dirty="0">
              <a:solidFill>
                <a:srgbClr val="404040"/>
              </a:solidFill>
              <a:latin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Fyzikální podmínky práce</a:t>
            </a:r>
            <a:endParaRPr lang="cs-CZ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Definice fyzikálních podmínek práce</a:t>
            </a:r>
            <a:endParaRPr lang="cs-CZ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aoblený obdélníkový popisek 3"/>
          <p:cNvSpPr/>
          <p:nvPr/>
        </p:nvSpPr>
        <p:spPr>
          <a:xfrm>
            <a:off x="1187624" y="1916832"/>
            <a:ext cx="6696744" cy="3672408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3600" b="1" dirty="0" smtClean="0">
                <a:latin typeface="Arial" pitchFamily="34" charset="0"/>
                <a:cs typeface="Arial" pitchFamily="34" charset="0"/>
              </a:rPr>
              <a:t>Jsou to takové podmínky, které je možné </a:t>
            </a:r>
            <a:r>
              <a:rPr lang="cs-CZ" sz="36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objektivně</a:t>
            </a: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6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měřit </a:t>
            </a: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a jejich úroveň je upravována </a:t>
            </a:r>
            <a:r>
              <a:rPr lang="cs-CZ" sz="36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hygienickými předpisy.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Dělení fyzikálních podmínek</a:t>
            </a:r>
            <a:endParaRPr lang="cs-CZ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457200" y="1124744"/>
          <a:ext cx="822960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Úloha č.1.:</a:t>
            </a:r>
            <a:endParaRPr lang="cs-CZ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Jaké faktory lze zkoumat a měřit v pracovním ovzduší?</a:t>
            </a:r>
          </a:p>
          <a:p>
            <a:pPr>
              <a:buNone/>
            </a:pPr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teplota</a:t>
            </a:r>
          </a:p>
          <a:p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vlhkost</a:t>
            </a:r>
          </a:p>
          <a:p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rychlost proudění vzduchu</a:t>
            </a:r>
          </a:p>
          <a:p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čistota ovzduší</a:t>
            </a:r>
            <a:endParaRPr lang="cs-CZ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Program Files (x86)\Microsoft Office\MEDIA\CAGCAT10\j024069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3717032"/>
            <a:ext cx="1826057" cy="14621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Úloha č.2.:</a:t>
            </a:r>
            <a:endParaRPr lang="cs-CZ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Jaké faktory můžeme zkoumat u osvětlení pracoviště?</a:t>
            </a:r>
          </a:p>
          <a:p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množství světla na dané ploše</a:t>
            </a:r>
          </a:p>
          <a:p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rovnoměrnost osvětlení</a:t>
            </a:r>
          </a:p>
          <a:p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směr osvětlení</a:t>
            </a:r>
          </a:p>
          <a:p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barva světla</a:t>
            </a:r>
            <a:endParaRPr lang="cs-CZ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C:\Program Files (x86)\Microsoft Office\MEDIA\CAGCAT10\j019581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3501008"/>
            <a:ext cx="1773022" cy="18242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Zdroje:</a:t>
            </a:r>
            <a:endParaRPr lang="cs-CZ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500"/>
              </a:spcBef>
            </a:pPr>
            <a:r>
              <a:rPr lang="cs-CZ" sz="2400" dirty="0" smtClean="0">
                <a:latin typeface="Arial" pitchFamily="34"/>
                <a:cs typeface="Arial" pitchFamily="34"/>
              </a:rPr>
              <a:t>Josef Koubek: „Personální práce v malých a středních firmách“, </a:t>
            </a:r>
            <a:r>
              <a:rPr lang="cs-CZ" sz="2400" dirty="0" err="1" smtClean="0">
                <a:latin typeface="Arial" pitchFamily="34"/>
                <a:cs typeface="Arial" pitchFamily="34"/>
              </a:rPr>
              <a:t>Grada</a:t>
            </a:r>
            <a:r>
              <a:rPr lang="cs-CZ" sz="2400" dirty="0" smtClean="0">
                <a:latin typeface="Arial" pitchFamily="34"/>
                <a:cs typeface="Arial" pitchFamily="34"/>
              </a:rPr>
              <a:t>, Praha 2011,</a:t>
            </a:r>
          </a:p>
          <a:p>
            <a:pPr lvl="0">
              <a:spcBef>
                <a:spcPts val="500"/>
              </a:spcBef>
              <a:buNone/>
            </a:pPr>
            <a:r>
              <a:rPr lang="cs-CZ" sz="2400" dirty="0" smtClean="0">
                <a:latin typeface="Arial" pitchFamily="34"/>
                <a:cs typeface="Arial" pitchFamily="34"/>
              </a:rPr>
              <a:t>   4. vydání, ISBN: 978-80-247-3823-9</a:t>
            </a:r>
          </a:p>
          <a:p>
            <a:r>
              <a:rPr lang="cs-CZ" sz="2400" dirty="0" smtClean="0"/>
              <a:t>Vlastní zdroje autorky</a:t>
            </a:r>
          </a:p>
          <a:p>
            <a:r>
              <a:rPr lang="cs-CZ" sz="2400" dirty="0" smtClean="0"/>
              <a:t>Galerie Klipart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43</TotalTime>
  <Words>188</Words>
  <Application>Microsoft Office PowerPoint</Application>
  <PresentationFormat>Předvádění na obrazovce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Původ</vt:lpstr>
      <vt:lpstr>Výukový materiál vytvořený v rámci projektu „EU peníze školám“</vt:lpstr>
      <vt:lpstr>Fyzikální podmínky práce</vt:lpstr>
      <vt:lpstr>Definice fyzikálních podmínek práce</vt:lpstr>
      <vt:lpstr>Dělení fyzikálních podmínek</vt:lpstr>
      <vt:lpstr>Úloha č.1.:</vt:lpstr>
      <vt:lpstr>Úloha č.2.:</vt:lpstr>
      <vt:lpstr>Zdroje: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Fyzikální podmínky práce</dc:title>
  <dc:creator>iveta</dc:creator>
  <cp:lastModifiedBy>iveta</cp:lastModifiedBy>
  <cp:revision>8</cp:revision>
  <dcterms:created xsi:type="dcterms:W3CDTF">2013-08-10T09:19:56Z</dcterms:created>
  <dcterms:modified xsi:type="dcterms:W3CDTF">2013-08-23T11:37:26Z</dcterms:modified>
</cp:coreProperties>
</file>