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1546DD-2A38-495F-A3F3-7CE31087A52C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6568CB-2F83-4448-ADAA-6D2512162C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800" b="1" kern="0" dirty="0" smtClean="0">
                <a:solidFill>
                  <a:sysClr val="windowText" lastClr="000000"/>
                </a:solidFill>
              </a:rPr>
              <a:t>Výukový materiál vytvořený v rámci projektu „EU peníze školám“</a:t>
            </a:r>
            <a:endParaRPr lang="cs-CZ" sz="1800" b="1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380" y="1196753"/>
            <a:ext cx="6095239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971600" y="2564904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Škola: Střední škola právní – </a:t>
            </a:r>
            <a:r>
              <a:rPr lang="cs-CZ" b="1" kern="0" dirty="0" err="1">
                <a:solidFill>
                  <a:srgbClr val="000000"/>
                </a:solidFill>
                <a:latin typeface="Arial"/>
              </a:rPr>
              <a:t>Právní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 akademie, s.r.o.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Typ šablony: III/2 Inovace a zkvalitnění výuky prostřednictvím ICT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Projekt: CZ.1.07/1.5.00/34.0236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Tematická oblast: Člověk a ochrana zdraví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Autor: Ing. Iveta </a:t>
            </a:r>
            <a:r>
              <a:rPr lang="cs-CZ" b="1" kern="0" dirty="0" err="1">
                <a:solidFill>
                  <a:srgbClr val="000000"/>
                </a:solidFill>
                <a:latin typeface="Arial"/>
              </a:rPr>
              <a:t>Kubistová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Téma: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Ergonomie pracovního místa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Číslo materiálu: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VY_32_INOVACE_OZ_03_ERGONOMIE PRACOVNIHO MISTA</a:t>
            </a:r>
            <a:endParaRPr lang="cs-CZ" b="1" kern="0" dirty="0">
              <a:solidFill>
                <a:srgbClr val="000000"/>
              </a:solidFill>
              <a:latin typeface="Arial"/>
            </a:endParaRP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>
                <a:solidFill>
                  <a:srgbClr val="000000"/>
                </a:solidFill>
                <a:latin typeface="Arial"/>
              </a:rPr>
              <a:t>Datum tvorby: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3.8.2013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Anotace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: materiál určen k procvičení ekologické problematiky</a:t>
            </a:r>
          </a:p>
          <a:p>
            <a:pPr indent="-182880">
              <a:spcAft>
                <a:spcPct val="0"/>
              </a:spcAft>
              <a:buClr>
                <a:srgbClr val="B2B2B2"/>
              </a:buClr>
              <a:buSzPct val="90000"/>
              <a:buFont typeface="Wingdings" pitchFamily="2" charset="2"/>
              <a:buChar char="n"/>
              <a:defRPr/>
            </a:pP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Klíčová </a:t>
            </a:r>
            <a:r>
              <a:rPr lang="cs-CZ" b="1" kern="0" dirty="0">
                <a:solidFill>
                  <a:srgbClr val="000000"/>
                </a:solidFill>
                <a:latin typeface="Arial"/>
              </a:rPr>
              <a:t>slova: pracovní doba, směna, pracovní prostředí</a:t>
            </a: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Definice ergonomie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200" b="1" dirty="0" smtClean="0">
              <a:solidFill>
                <a:srgbClr val="00B050"/>
              </a:solidFill>
            </a:endParaRPr>
          </a:p>
          <a:p>
            <a:r>
              <a:rPr lang="cs-CZ" sz="3200" b="1" dirty="0" smtClean="0">
                <a:solidFill>
                  <a:srgbClr val="00B050"/>
                </a:solidFill>
              </a:rPr>
              <a:t>Ergonomie</a:t>
            </a:r>
            <a:r>
              <a:rPr lang="cs-CZ" sz="3200" b="1" dirty="0" smtClean="0"/>
              <a:t> je interdisciplinární vědní obor, který integruje a využívá poznatky </a:t>
            </a:r>
            <a:r>
              <a:rPr lang="cs-CZ" sz="3200" b="1" dirty="0" smtClean="0">
                <a:solidFill>
                  <a:srgbClr val="00B050"/>
                </a:solidFill>
              </a:rPr>
              <a:t>věd</a:t>
            </a:r>
            <a:r>
              <a:rPr lang="cs-CZ" sz="3200" b="1" dirty="0" smtClean="0"/>
              <a:t> </a:t>
            </a:r>
            <a:r>
              <a:rPr lang="cs-CZ" sz="3200" b="1" dirty="0" smtClean="0">
                <a:solidFill>
                  <a:srgbClr val="00B050"/>
                </a:solidFill>
              </a:rPr>
              <a:t>humanitních</a:t>
            </a:r>
            <a:r>
              <a:rPr lang="cs-CZ" sz="3200" b="1" dirty="0" smtClean="0"/>
              <a:t> (zejména psychologie práce, fyziologie práce, hygieny práce, antropometrie, biomechaniky ) a věd </a:t>
            </a:r>
            <a:r>
              <a:rPr lang="cs-CZ" sz="3200" b="1" dirty="0" smtClean="0">
                <a:solidFill>
                  <a:srgbClr val="00B050"/>
                </a:solidFill>
              </a:rPr>
              <a:t>technických</a:t>
            </a:r>
            <a:r>
              <a:rPr lang="cs-CZ" sz="3200" b="1" dirty="0" smtClean="0"/>
              <a:t> (např. vědy o řízení, kybernetika, normování...).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Cílem ergonomicky řešeného pracovního místa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sz="3200" b="1" dirty="0" smtClean="0"/>
              <a:t>je vytvořit takové </a:t>
            </a:r>
            <a:r>
              <a:rPr lang="cs-CZ" sz="3200" b="1" dirty="0" smtClean="0">
                <a:solidFill>
                  <a:srgbClr val="00B050"/>
                </a:solidFill>
              </a:rPr>
              <a:t>pracovní podmínky</a:t>
            </a:r>
            <a:r>
              <a:rPr lang="cs-CZ" sz="3200" b="1" dirty="0" smtClean="0"/>
              <a:t>, aby nedocházelo k nepřiměřené </a:t>
            </a:r>
            <a:r>
              <a:rPr lang="cs-CZ" sz="3200" b="1" dirty="0" smtClean="0">
                <a:solidFill>
                  <a:srgbClr val="00B050"/>
                </a:solidFill>
              </a:rPr>
              <a:t>pracovní zátěži</a:t>
            </a:r>
            <a:r>
              <a:rPr lang="cs-CZ" sz="3200" b="1" dirty="0" smtClean="0"/>
              <a:t>, např. svalově kosterního aparátu.</a:t>
            </a:r>
            <a:r>
              <a:rPr lang="cs-CZ" sz="3200" dirty="0" smtClean="0"/>
              <a:t> </a:t>
            </a:r>
          </a:p>
          <a:p>
            <a:r>
              <a:rPr lang="cs-CZ" sz="3200" b="1" dirty="0" smtClean="0"/>
              <a:t>Veškeré </a:t>
            </a:r>
            <a:r>
              <a:rPr lang="cs-CZ" sz="3200" b="1" dirty="0" smtClean="0">
                <a:solidFill>
                  <a:srgbClr val="00B050"/>
                </a:solidFill>
              </a:rPr>
              <a:t>vzdálenosti, výšky a úhly </a:t>
            </a:r>
            <a:r>
              <a:rPr lang="cs-CZ" sz="3200" b="1" dirty="0" smtClean="0"/>
              <a:t>musí být nastaveny tak, aby odpovídaly antropometrickým, biomechanickým požadavkům a fyziognomii příslušného uživatele. </a:t>
            </a:r>
          </a:p>
          <a:p>
            <a:r>
              <a:rPr lang="cs-CZ" sz="3200" b="1" dirty="0" smtClean="0">
                <a:solidFill>
                  <a:srgbClr val="00B050"/>
                </a:solidFill>
              </a:rPr>
              <a:t>Pracovní místo je nutno přizpůsobit člověku, nikoliv naopak. </a:t>
            </a:r>
            <a:endParaRPr lang="cs-CZ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Úloha: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Zjistěte význam slov řeckého původu:</a:t>
            </a:r>
          </a:p>
          <a:p>
            <a:endParaRPr lang="cs-CZ" sz="3600" dirty="0" smtClean="0"/>
          </a:p>
          <a:p>
            <a:r>
              <a:rPr lang="cs-CZ" sz="3600" b="1" dirty="0" smtClean="0">
                <a:solidFill>
                  <a:srgbClr val="00B050"/>
                </a:solidFill>
              </a:rPr>
              <a:t>„</a:t>
            </a:r>
            <a:r>
              <a:rPr lang="cs-CZ" sz="3600" b="1" dirty="0" err="1" smtClean="0">
                <a:solidFill>
                  <a:srgbClr val="00B050"/>
                </a:solidFill>
              </a:rPr>
              <a:t>ergon</a:t>
            </a:r>
            <a:r>
              <a:rPr lang="cs-CZ" sz="3600" b="1" dirty="0" smtClean="0">
                <a:solidFill>
                  <a:srgbClr val="00B050"/>
                </a:solidFill>
              </a:rPr>
              <a:t>“</a:t>
            </a:r>
          </a:p>
          <a:p>
            <a:r>
              <a:rPr lang="cs-CZ" sz="3600" b="1" dirty="0" smtClean="0">
                <a:solidFill>
                  <a:srgbClr val="00B050"/>
                </a:solidFill>
              </a:rPr>
              <a:t>„nomos“</a:t>
            </a:r>
          </a:p>
          <a:p>
            <a:endParaRPr lang="cs-CZ" sz="3600" dirty="0" smtClean="0">
              <a:solidFill>
                <a:srgbClr val="00B050"/>
              </a:solidFill>
            </a:endParaRPr>
          </a:p>
          <a:p>
            <a:r>
              <a:rPr lang="cs-CZ" sz="3600" b="1" dirty="0" smtClean="0"/>
              <a:t>"</a:t>
            </a:r>
            <a:r>
              <a:rPr lang="cs-CZ" sz="3600" b="1" dirty="0" err="1" smtClean="0"/>
              <a:t>ergon</a:t>
            </a:r>
            <a:r>
              <a:rPr lang="cs-CZ" sz="3600" b="1" dirty="0" smtClean="0"/>
              <a:t>„</a:t>
            </a:r>
            <a:r>
              <a:rPr lang="cs-CZ" sz="3600" dirty="0" smtClean="0"/>
              <a:t> </a:t>
            </a:r>
            <a:r>
              <a:rPr lang="cs-CZ" sz="3600" b="1" dirty="0" smtClean="0"/>
              <a:t>- práce, pracovní síla </a:t>
            </a:r>
          </a:p>
          <a:p>
            <a:r>
              <a:rPr lang="cs-CZ" sz="3600" b="1" dirty="0" smtClean="0"/>
              <a:t>"nomos„ -</a:t>
            </a:r>
            <a:r>
              <a:rPr lang="cs-CZ" sz="3600" dirty="0" smtClean="0"/>
              <a:t> </a:t>
            </a:r>
            <a:r>
              <a:rPr lang="cs-CZ" sz="3600" b="1" dirty="0" smtClean="0"/>
              <a:t>řád, pořádek</a:t>
            </a:r>
            <a:r>
              <a:rPr lang="cs-CZ" sz="3600" b="1" smtClean="0"/>
              <a:t>, zákon</a:t>
            </a:r>
            <a:endParaRPr lang="cs-CZ" sz="3600" b="1" dirty="0">
              <a:solidFill>
                <a:srgbClr val="00B050"/>
              </a:solidFill>
            </a:endParaRPr>
          </a:p>
        </p:txBody>
      </p:sp>
      <p:pic>
        <p:nvPicPr>
          <p:cNvPr id="1027" name="Picture 3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420888"/>
            <a:ext cx="1795882" cy="1833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Vlastní zdroje autorky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Galerie Klipart</a:t>
            </a:r>
          </a:p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HTTP://ERGONOMIE.NAME/ERGONOMIE-PRACOVNIHO-MISTA.PHP. </a:t>
            </a:r>
            <a:r>
              <a:rPr lang="cs-CZ" sz="2000" b="1" i="1" dirty="0" smtClean="0">
                <a:latin typeface="Arial" pitchFamily="34" charset="0"/>
                <a:cs typeface="Arial" pitchFamily="34" charset="0"/>
              </a:rPr>
              <a:t>Prostorové řešení pracoviště: prostorové řešení pracoviště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[online]. [cit. 2013-08-09]. Dostupné z: http://ergonomie.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name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/ergonomie-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pracovniho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mista.php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</TotalTime>
  <Words>244</Words>
  <Application>Microsoft Office PowerPoint</Application>
  <PresentationFormat>Předvádění na obrazovce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Původ</vt:lpstr>
      <vt:lpstr>Výukový materiál vytvořený v rámci projektu „EU peníze školám“</vt:lpstr>
      <vt:lpstr>Definice ergonomie</vt:lpstr>
      <vt:lpstr>Cílem ergonomicky řešeného pracovního místa 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iveta</dc:creator>
  <cp:lastModifiedBy>iveta</cp:lastModifiedBy>
  <cp:revision>11</cp:revision>
  <dcterms:created xsi:type="dcterms:W3CDTF">2013-08-06T15:16:05Z</dcterms:created>
  <dcterms:modified xsi:type="dcterms:W3CDTF">2013-08-23T11:31:05Z</dcterms:modified>
</cp:coreProperties>
</file>