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63" r:id="rId4"/>
    <p:sldId id="264" r:id="rId5"/>
    <p:sldId id="259" r:id="rId6"/>
    <p:sldId id="262" r:id="rId7"/>
    <p:sldId id="261" r:id="rId8"/>
    <p:sldId id="25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5BB6-6FFA-4980-B0C9-073902BFB8F6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440CD67-53D1-4BFD-BA0B-D61BFFE8A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5BB6-6FFA-4980-B0C9-073902BFB8F6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CD67-53D1-4BFD-BA0B-D61BFFE8A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5BB6-6FFA-4980-B0C9-073902BFB8F6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CD67-53D1-4BFD-BA0B-D61BFFE8A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5BB6-6FFA-4980-B0C9-073902BFB8F6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440CD67-53D1-4BFD-BA0B-D61BFFE8A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5BB6-6FFA-4980-B0C9-073902BFB8F6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CD67-53D1-4BFD-BA0B-D61BFFE8A3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5BB6-6FFA-4980-B0C9-073902BFB8F6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CD67-53D1-4BFD-BA0B-D61BFFE8A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5BB6-6FFA-4980-B0C9-073902BFB8F6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440CD67-53D1-4BFD-BA0B-D61BFFE8A3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5BB6-6FFA-4980-B0C9-073902BFB8F6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CD67-53D1-4BFD-BA0B-D61BFFE8A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5BB6-6FFA-4980-B0C9-073902BFB8F6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CD67-53D1-4BFD-BA0B-D61BFFE8A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5BB6-6FFA-4980-B0C9-073902BFB8F6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CD67-53D1-4BFD-BA0B-D61BFFE8A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5BB6-6FFA-4980-B0C9-073902BFB8F6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CD67-53D1-4BFD-BA0B-D61BFFE8A3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F005BB6-6FFA-4980-B0C9-073902BFB8F6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440CD67-53D1-4BFD-BA0B-D61BFFE8A3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T%C5%99%C3%ADd%C4%9Bn%C3%BD_odpa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alepsifirmy.webnode.cz/news/jak-spravne-tridit-odpad-/" TargetMode="External"/><Relationship Id="rId2" Type="http://schemas.openxmlformats.org/officeDocument/2006/relationships/hyperlink" Target="http://www.stredoceska-kampan.cz/skc221matprop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kern="0" dirty="0" smtClean="0">
                <a:solidFill>
                  <a:sysClr val="windowText" lastClr="000000"/>
                </a:solidFill>
              </a:rPr>
              <a:t>Výukový materiál vytvořený v rámci projektu „EU peníze školám“</a:t>
            </a:r>
            <a:endParaRPr lang="cs-CZ" sz="2000" dirty="0"/>
          </a:p>
        </p:txBody>
      </p:sp>
      <p:pic>
        <p:nvPicPr>
          <p:cNvPr id="4" name="obrázek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580" y="1268760"/>
            <a:ext cx="6095239" cy="1008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827584" y="2564904"/>
            <a:ext cx="7488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sz="2000" kern="0" dirty="0">
                <a:solidFill>
                  <a:srgbClr val="000000"/>
                </a:solidFill>
                <a:latin typeface="Arial"/>
              </a:rPr>
              <a:t>Škola: Střední škola právní – </a:t>
            </a:r>
            <a:r>
              <a:rPr lang="cs-CZ" sz="2000" kern="0" dirty="0" err="1">
                <a:solidFill>
                  <a:srgbClr val="000000"/>
                </a:solidFill>
                <a:latin typeface="Arial"/>
              </a:rPr>
              <a:t>Právní</a:t>
            </a:r>
            <a:r>
              <a:rPr lang="cs-CZ" sz="2000" kern="0" dirty="0">
                <a:solidFill>
                  <a:srgbClr val="000000"/>
                </a:solidFill>
                <a:latin typeface="Arial"/>
              </a:rPr>
              <a:t> akademie, s.r.o.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sz="2000" kern="0" dirty="0">
                <a:solidFill>
                  <a:srgbClr val="000000"/>
                </a:solidFill>
                <a:latin typeface="Arial"/>
              </a:rPr>
              <a:t>Typ šablony: III/2 Inovace a zkvalitnění výuky prostřednictvím ICT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sz="2000" kern="0" dirty="0">
                <a:solidFill>
                  <a:srgbClr val="000000"/>
                </a:solidFill>
                <a:latin typeface="Arial"/>
              </a:rPr>
              <a:t>Projekt: CZ.1.07/1.5.00/34.0236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sz="2000" kern="0" dirty="0">
                <a:solidFill>
                  <a:srgbClr val="000000"/>
                </a:solidFill>
                <a:latin typeface="Arial"/>
              </a:rPr>
              <a:t>Tematická oblast: Člověk a </a:t>
            </a:r>
            <a:r>
              <a:rPr lang="cs-CZ" sz="2000" kern="0">
                <a:solidFill>
                  <a:srgbClr val="000000"/>
                </a:solidFill>
                <a:latin typeface="Arial"/>
              </a:rPr>
              <a:t>ochrana </a:t>
            </a:r>
            <a:r>
              <a:rPr lang="cs-CZ" sz="2000" kern="0" smtClean="0">
                <a:solidFill>
                  <a:srgbClr val="000000"/>
                </a:solidFill>
                <a:latin typeface="Arial"/>
              </a:rPr>
              <a:t>zdraví</a:t>
            </a:r>
            <a:endParaRPr lang="cs-CZ" sz="2000" kern="0" dirty="0">
              <a:solidFill>
                <a:srgbClr val="000000"/>
              </a:solidFill>
              <a:latin typeface="Arial"/>
            </a:endParaRP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sz="2000" kern="0" dirty="0">
                <a:solidFill>
                  <a:srgbClr val="000000"/>
                </a:solidFill>
                <a:latin typeface="Arial"/>
              </a:rPr>
              <a:t>Autor: Ing. Iveta </a:t>
            </a:r>
            <a:r>
              <a:rPr lang="cs-CZ" sz="2000" kern="0" dirty="0" err="1">
                <a:solidFill>
                  <a:srgbClr val="000000"/>
                </a:solidFill>
                <a:latin typeface="Arial"/>
              </a:rPr>
              <a:t>Kubistová</a:t>
            </a:r>
            <a:endParaRPr lang="cs-CZ" sz="2000" kern="0" dirty="0">
              <a:solidFill>
                <a:srgbClr val="000000"/>
              </a:solidFill>
              <a:latin typeface="Arial"/>
            </a:endParaRP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sz="2000" kern="0" dirty="0">
                <a:solidFill>
                  <a:srgbClr val="000000"/>
                </a:solidFill>
                <a:latin typeface="Arial"/>
              </a:rPr>
              <a:t>Téma: </a:t>
            </a:r>
            <a:r>
              <a:rPr lang="cs-CZ" sz="2000" kern="0" dirty="0" smtClean="0">
                <a:solidFill>
                  <a:srgbClr val="000000"/>
                </a:solidFill>
                <a:latin typeface="Arial"/>
              </a:rPr>
              <a:t>Třídění odpadu na pracovišti</a:t>
            </a:r>
            <a:endParaRPr lang="cs-CZ" sz="2000" kern="0" dirty="0">
              <a:solidFill>
                <a:srgbClr val="000000"/>
              </a:solidFill>
              <a:latin typeface="Arial"/>
            </a:endParaRP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sz="2000" kern="0" dirty="0">
                <a:solidFill>
                  <a:srgbClr val="000000"/>
                </a:solidFill>
                <a:latin typeface="Arial"/>
              </a:rPr>
              <a:t>Číslo materiálu: </a:t>
            </a:r>
            <a:r>
              <a:rPr lang="cs-CZ" sz="2000" kern="0" dirty="0" smtClean="0">
                <a:solidFill>
                  <a:srgbClr val="000000"/>
                </a:solidFill>
                <a:latin typeface="Arial"/>
              </a:rPr>
              <a:t>VY_32_INOVACE_OZ_02_TRIDENI ODPADU NA PRACOVISTI</a:t>
            </a:r>
            <a:endParaRPr lang="cs-CZ" sz="2000" kern="0" dirty="0">
              <a:solidFill>
                <a:srgbClr val="000000"/>
              </a:solidFill>
              <a:latin typeface="Arial"/>
            </a:endParaRP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sz="2000" kern="0" dirty="0">
                <a:solidFill>
                  <a:srgbClr val="000000"/>
                </a:solidFill>
                <a:latin typeface="Arial"/>
              </a:rPr>
              <a:t>Datum tvorby: </a:t>
            </a:r>
            <a:r>
              <a:rPr lang="cs-CZ" sz="2000" kern="0" dirty="0" smtClean="0">
                <a:solidFill>
                  <a:srgbClr val="000000"/>
                </a:solidFill>
                <a:latin typeface="Arial"/>
              </a:rPr>
              <a:t>6.8.2013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sz="2000" kern="0" dirty="0" smtClean="0">
                <a:solidFill>
                  <a:srgbClr val="000000"/>
                </a:solidFill>
                <a:latin typeface="Arial"/>
              </a:rPr>
              <a:t>Anotace: materiál určen k procvičení ekologické problematiky</a:t>
            </a:r>
            <a:endParaRPr lang="cs-CZ" sz="2000" kern="0" dirty="0">
              <a:solidFill>
                <a:srgbClr val="000000"/>
              </a:solidFill>
              <a:latin typeface="Arial"/>
            </a:endParaRP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sz="2000" kern="0" dirty="0">
                <a:solidFill>
                  <a:srgbClr val="000000"/>
                </a:solidFill>
                <a:latin typeface="Arial"/>
              </a:rPr>
              <a:t>Klíčová slova: </a:t>
            </a:r>
            <a:r>
              <a:rPr lang="cs-CZ" sz="2000" kern="0" dirty="0" smtClean="0">
                <a:solidFill>
                  <a:srgbClr val="000000"/>
                </a:solidFill>
                <a:latin typeface="Arial"/>
              </a:rPr>
              <a:t>třídění odpadu, papír, plasty, kovy</a:t>
            </a:r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rgbClr val="FF0000"/>
                </a:solidFill>
              </a:rPr>
              <a:t>Třídění odpadu na pracovišti</a:t>
            </a:r>
            <a:endParaRPr lang="cs-CZ" sz="5400" b="1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Program Files (x86)\Microsoft Office\MEDIA\CAGCAT10\j028544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196752"/>
            <a:ext cx="1795882" cy="17967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Ekologické třídění odpadu je záležitostí globální. Mělo by být součástí každodenního života nás všech, jak v pohodlí našich domovů, tak na pracovištích. Pouze šetřit papírem ovšem nestačí, důležité je taktéž kvanta použitého </a:t>
            </a:r>
            <a:r>
              <a:rPr lang="cs-CZ" b="1" dirty="0" smtClean="0">
                <a:solidFill>
                  <a:srgbClr val="FF0000"/>
                </a:solidFill>
              </a:rPr>
              <a:t>papíru</a:t>
            </a:r>
            <a:r>
              <a:rPr lang="cs-CZ" b="1" dirty="0" smtClean="0"/>
              <a:t> účelně </a:t>
            </a:r>
            <a:r>
              <a:rPr lang="cs-CZ" b="1" dirty="0" smtClean="0">
                <a:solidFill>
                  <a:srgbClr val="FF0000"/>
                </a:solidFill>
              </a:rPr>
              <a:t>recyklovat</a:t>
            </a:r>
            <a:r>
              <a:rPr lang="cs-CZ" b="1" dirty="0" smtClean="0"/>
              <a:t>, množství vyhozených PET </a:t>
            </a:r>
            <a:r>
              <a:rPr lang="cs-CZ" b="1" dirty="0" smtClean="0">
                <a:solidFill>
                  <a:srgbClr val="FF0000"/>
                </a:solidFill>
              </a:rPr>
              <a:t>lahví</a:t>
            </a:r>
            <a:r>
              <a:rPr lang="cs-CZ" b="1" dirty="0" smtClean="0"/>
              <a:t>, dalších </a:t>
            </a:r>
            <a:r>
              <a:rPr lang="cs-CZ" b="1" dirty="0" smtClean="0">
                <a:solidFill>
                  <a:srgbClr val="FF0000"/>
                </a:solidFill>
              </a:rPr>
              <a:t>plastů a skla </a:t>
            </a:r>
            <a:r>
              <a:rPr lang="cs-CZ" b="1" dirty="0" smtClean="0"/>
              <a:t>pak směřovat k opětovnému využití. </a:t>
            </a:r>
            <a:r>
              <a:rPr lang="cs-CZ" dirty="0" smtClean="0"/>
              <a:t>          </a:t>
            </a:r>
          </a:p>
          <a:p>
            <a:r>
              <a:rPr lang="cs-CZ" b="1" dirty="0" smtClean="0"/>
              <a:t>Zaměstnavatel, který myslí </a:t>
            </a:r>
            <a:r>
              <a:rPr lang="cs-CZ" b="1" dirty="0" smtClean="0">
                <a:solidFill>
                  <a:srgbClr val="FF0000"/>
                </a:solidFill>
              </a:rPr>
              <a:t>ekologicky</a:t>
            </a:r>
            <a:r>
              <a:rPr lang="cs-CZ" b="1" dirty="0" smtClean="0"/>
              <a:t>, zajišťuje v areálu pracoviště tzv. </a:t>
            </a:r>
            <a:r>
              <a:rPr lang="cs-CZ" b="1" dirty="0" smtClean="0">
                <a:solidFill>
                  <a:srgbClr val="FF0000"/>
                </a:solidFill>
              </a:rPr>
              <a:t>nádoby pro tříděný odpad.</a:t>
            </a:r>
          </a:p>
          <a:p>
            <a:pPr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  <a:hlinkClick r:id="rId2"/>
              </a:rPr>
              <a:t>tříděný odpad</a:t>
            </a:r>
            <a:endParaRPr lang="cs-CZ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Jaké barvy mají jednotlivé nádoby na tříděný odpad?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Papír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Plasty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Kovy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Nápojové kartony</a:t>
            </a:r>
          </a:p>
          <a:p>
            <a:pPr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PAPÍR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b="1" dirty="0" smtClean="0"/>
              <a:t>Do </a:t>
            </a:r>
            <a:r>
              <a:rPr lang="cs-CZ" sz="2400" b="1" dirty="0" smtClean="0">
                <a:solidFill>
                  <a:srgbClr val="FF0000"/>
                </a:solidFill>
              </a:rPr>
              <a:t>modrých nádob </a:t>
            </a:r>
            <a:r>
              <a:rPr lang="cs-CZ" sz="2400" b="1" dirty="0" smtClean="0"/>
              <a:t>lze vhodit:</a:t>
            </a:r>
          </a:p>
          <a:p>
            <a:pPr lvl="0"/>
            <a:r>
              <a:rPr lang="cs-CZ" sz="2400" b="1" dirty="0" smtClean="0"/>
              <a:t>noviny, časopisy, reklamní letáky,</a:t>
            </a:r>
          </a:p>
          <a:p>
            <a:pPr lvl="0"/>
            <a:r>
              <a:rPr lang="cs-CZ" sz="2400" b="1" dirty="0" smtClean="0"/>
              <a:t>kancelářský papír,</a:t>
            </a:r>
          </a:p>
          <a:p>
            <a:pPr lvl="0"/>
            <a:r>
              <a:rPr lang="cs-CZ" sz="2400" b="1" dirty="0" smtClean="0"/>
              <a:t>knihy, sešity,</a:t>
            </a:r>
          </a:p>
          <a:p>
            <a:pPr lvl="0"/>
            <a:r>
              <a:rPr lang="cs-CZ" sz="2400" b="1" dirty="0" smtClean="0"/>
              <a:t>krabice, lepenka, kartón,</a:t>
            </a:r>
          </a:p>
          <a:p>
            <a:pPr lvl="0"/>
            <a:r>
              <a:rPr lang="cs-CZ" sz="2400" b="1" dirty="0" smtClean="0"/>
              <a:t>papírové obaly (např. sáčky).</a:t>
            </a:r>
          </a:p>
          <a:p>
            <a:r>
              <a:rPr lang="cs-CZ" sz="2400" b="1" dirty="0" smtClean="0"/>
              <a:t>Nevhazuje se: </a:t>
            </a:r>
          </a:p>
          <a:p>
            <a:pPr lvl="0"/>
            <a:r>
              <a:rPr lang="cs-CZ" sz="2400" b="1" dirty="0" smtClean="0"/>
              <a:t>mokrý, mastný nebo jinak znečištěný papír,</a:t>
            </a:r>
          </a:p>
          <a:p>
            <a:pPr lvl="0"/>
            <a:r>
              <a:rPr lang="cs-CZ" sz="2400" b="1" dirty="0" smtClean="0"/>
              <a:t>uhlový a voskovaný papír,</a:t>
            </a:r>
          </a:p>
          <a:p>
            <a:pPr lvl="0"/>
            <a:r>
              <a:rPr lang="cs-CZ" sz="2400" b="1" dirty="0" smtClean="0"/>
              <a:t>použité plenky a hygienické potřeby.</a:t>
            </a:r>
          </a:p>
          <a:p>
            <a:pPr>
              <a:buNone/>
            </a:pPr>
            <a:r>
              <a:rPr lang="cs-CZ" sz="2400" dirty="0" smtClean="0"/>
              <a:t> 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PLASTY</a:t>
            </a:r>
            <a:br>
              <a:rPr lang="cs-CZ" b="1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b="1" dirty="0" smtClean="0"/>
              <a:t>Do </a:t>
            </a:r>
            <a:r>
              <a:rPr lang="cs-CZ" b="1" dirty="0" smtClean="0">
                <a:solidFill>
                  <a:srgbClr val="FF0000"/>
                </a:solidFill>
              </a:rPr>
              <a:t>žlutých nádob </a:t>
            </a:r>
            <a:r>
              <a:rPr lang="cs-CZ" b="1" dirty="0" smtClean="0"/>
              <a:t>můžete odhodit: </a:t>
            </a:r>
          </a:p>
          <a:p>
            <a:pPr lvl="0"/>
            <a:r>
              <a:rPr lang="cs-CZ" b="1" dirty="0" smtClean="0"/>
              <a:t>PET láhve od nápojů – prosím, nezapomeňte je sešlápnout!</a:t>
            </a:r>
          </a:p>
          <a:p>
            <a:pPr lvl="0"/>
            <a:r>
              <a:rPr lang="cs-CZ" b="1" dirty="0" smtClean="0"/>
              <a:t>kelímky, sáčky, fólie,</a:t>
            </a:r>
          </a:p>
          <a:p>
            <a:pPr lvl="0"/>
            <a:r>
              <a:rPr lang="cs-CZ" b="1" dirty="0" smtClean="0"/>
              <a:t>výrobky a obaly z plastů,</a:t>
            </a:r>
          </a:p>
          <a:p>
            <a:pPr lvl="0"/>
            <a:r>
              <a:rPr lang="cs-CZ" b="1" dirty="0" smtClean="0"/>
              <a:t>polystyrén.</a:t>
            </a:r>
          </a:p>
          <a:p>
            <a:r>
              <a:rPr lang="cs-CZ" b="1" dirty="0" smtClean="0"/>
              <a:t>Prosím, nevhazujte: </a:t>
            </a:r>
          </a:p>
          <a:p>
            <a:pPr lvl="0"/>
            <a:r>
              <a:rPr lang="cs-CZ" b="1" dirty="0" smtClean="0"/>
              <a:t>novodurové trubky,</a:t>
            </a:r>
          </a:p>
          <a:p>
            <a:pPr lvl="0"/>
            <a:r>
              <a:rPr lang="cs-CZ" b="1" dirty="0" smtClean="0"/>
              <a:t>obaly od nebezpečných látek (motorové oleje, chemikálie, barvy apod.).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KOVY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NÁPOJOVÉ KARTONY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Kovové odpady </a:t>
            </a:r>
            <a:r>
              <a:rPr lang="cs-CZ" b="1" dirty="0" smtClean="0"/>
              <a:t>odnášejte </a:t>
            </a:r>
            <a:r>
              <a:rPr lang="cs-CZ" b="1" dirty="0" smtClean="0">
                <a:solidFill>
                  <a:srgbClr val="FF0000"/>
                </a:solidFill>
              </a:rPr>
              <a:t>do sběren </a:t>
            </a:r>
            <a:r>
              <a:rPr lang="cs-CZ" b="1" dirty="0" smtClean="0"/>
              <a:t>nebo na sběrný dvůr.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Nápojové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kartony </a:t>
            </a:r>
            <a:r>
              <a:rPr lang="cs-CZ" b="1" dirty="0" smtClean="0">
                <a:solidFill>
                  <a:schemeClr val="tx1"/>
                </a:solidFill>
              </a:rPr>
              <a:t>(krabice</a:t>
            </a:r>
            <a:r>
              <a:rPr lang="cs-CZ" b="1" dirty="0" smtClean="0"/>
              <a:t> od džusů, mléka, vína apod.)</a:t>
            </a:r>
            <a:endParaRPr lang="cs-CZ" dirty="0" smtClean="0"/>
          </a:p>
          <a:p>
            <a:r>
              <a:rPr lang="cs-CZ" b="1" dirty="0" smtClean="0"/>
              <a:t>Pokud se ve vaší obci nápojové kartony sbírají, odhazujte je do kontejnerů nebo pytlů označených </a:t>
            </a:r>
            <a:r>
              <a:rPr lang="cs-CZ" b="1" dirty="0" smtClean="0">
                <a:solidFill>
                  <a:srgbClr val="FF0000"/>
                </a:solidFill>
              </a:rPr>
              <a:t>oranžovou nálepkou</a:t>
            </a:r>
            <a:r>
              <a:rPr lang="cs-CZ" b="1" dirty="0" smtClean="0"/>
              <a:t>. Na další informace se můžete zeptat na obecním či městském úřadu, popř. u firmy, která sváží odpady.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solidFill>
                  <a:schemeClr val="tx1"/>
                </a:solidFill>
                <a:hlinkClick r:id="rId2"/>
              </a:rPr>
              <a:t>http://www.</a:t>
            </a:r>
            <a:r>
              <a:rPr lang="cs-CZ" u="sng" dirty="0" err="1" smtClean="0">
                <a:solidFill>
                  <a:schemeClr val="tx1"/>
                </a:solidFill>
                <a:hlinkClick r:id="rId2"/>
              </a:rPr>
              <a:t>stredoceska</a:t>
            </a:r>
            <a:r>
              <a:rPr lang="cs-CZ" u="sng" dirty="0" smtClean="0">
                <a:solidFill>
                  <a:schemeClr val="tx1"/>
                </a:solidFill>
                <a:hlinkClick r:id="rId2"/>
              </a:rPr>
              <a:t>-</a:t>
            </a:r>
            <a:r>
              <a:rPr lang="cs-CZ" u="sng" dirty="0" err="1" smtClean="0">
                <a:solidFill>
                  <a:schemeClr val="tx1"/>
                </a:solidFill>
                <a:hlinkClick r:id="rId2"/>
              </a:rPr>
              <a:t>kampan.cz</a:t>
            </a:r>
            <a:r>
              <a:rPr lang="cs-CZ" u="sng" dirty="0" smtClean="0">
                <a:solidFill>
                  <a:schemeClr val="tx1"/>
                </a:solidFill>
                <a:hlinkClick r:id="rId2"/>
              </a:rPr>
              <a:t>/skc221matprop.php</a:t>
            </a:r>
            <a:endParaRPr lang="cs-CZ" u="sng" dirty="0" smtClean="0">
              <a:solidFill>
                <a:schemeClr val="tx1"/>
              </a:solidFill>
            </a:endParaRPr>
          </a:p>
          <a:p>
            <a:r>
              <a:rPr lang="cs-CZ" u="sng" dirty="0" smtClean="0">
                <a:hlinkClick r:id="rId3"/>
              </a:rPr>
              <a:t>http://zalepsifirmy.webnode.cz/news/jak-spravne-tridit-odpad-/</a:t>
            </a:r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vlastní zdroje autorky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Galerie Klipart</a:t>
            </a:r>
            <a:endParaRPr lang="cs-CZ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</TotalTime>
  <Words>280</Words>
  <Application>Microsoft Office PowerPoint</Application>
  <PresentationFormat>Předvádění na obrazovce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Cesta</vt:lpstr>
      <vt:lpstr>Výukový materiál vytvořený v rámci projektu „EU peníze školám“</vt:lpstr>
      <vt:lpstr>Prezentace aplikace PowerPoint</vt:lpstr>
      <vt:lpstr>Prezentace aplikace PowerPoint</vt:lpstr>
      <vt:lpstr>Úloha:</vt:lpstr>
      <vt:lpstr>PAPÍR </vt:lpstr>
      <vt:lpstr>PLASTY </vt:lpstr>
      <vt:lpstr>KOVY a NÁPOJOVÉ KARTONY</vt:lpstr>
      <vt:lpstr>Zdroje: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iveta</dc:creator>
  <cp:lastModifiedBy>kabinet</cp:lastModifiedBy>
  <cp:revision>11</cp:revision>
  <dcterms:created xsi:type="dcterms:W3CDTF">2013-08-06T08:16:12Z</dcterms:created>
  <dcterms:modified xsi:type="dcterms:W3CDTF">2013-10-01T06:05:13Z</dcterms:modified>
</cp:coreProperties>
</file>