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8AC93-C9E5-466A-A0F4-DB791D06EA98}" type="doc">
      <dgm:prSet loTypeId="urn:microsoft.com/office/officeart/2005/8/layout/pyramid1" loCatId="pyramid" qsTypeId="urn:microsoft.com/office/officeart/2005/8/quickstyle/simple1#1" qsCatId="simple" csTypeId="urn:microsoft.com/office/officeart/2005/8/colors/accent1_2#1" csCatId="accent1" phldr="0"/>
      <dgm:spPr/>
    </dgm:pt>
    <dgm:pt modelId="{A22B0354-A32A-4538-9C81-732CC63117F1}" type="pres">
      <dgm:prSet presAssocID="{7C28AC93-C9E5-466A-A0F4-DB791D06EA98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48AE5A9-B204-4344-BC36-0FC7C705736C}" type="presOf" srcId="{7C28AC93-C9E5-466A-A0F4-DB791D06EA98}" destId="{A22B0354-A32A-4538-9C81-732CC63117F1}" srcOrd="0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CD757-F8F5-4A2F-9065-CCC1100E2239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A70CA-876F-4B51-ADF0-1CDA734596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08182-8542-47D4-A049-B7DDB78C368B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0431E-17C0-4951-B4EA-B695CFC7A9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806C-04AC-43A3-8C2F-D5A17B520253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2E06F-64B5-46BC-90CC-0FB2FB5E80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940A0-759E-4A77-B4DC-83C4B303D159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21503-DAD7-48EB-9F57-5F4F94EF9D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87BB5-44C9-46B7-A4F7-C3979E5D03F2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85373-D1D5-48F7-AA7B-CEF9CCB18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6A249-7E3A-4B4A-B905-85ECDB12E882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8B7DB-0E6A-42A4-959B-388EF37E6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CD3B7-4D25-4310-8FDF-DC019690D957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2922B-3A08-4236-AE98-B720FE85E0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F75FE-0C6C-4262-992D-9CEA702775F0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8C5D2-9CE6-4A5F-BFE7-7D4EB7EC9C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CCA88-026C-4D30-8973-8376BB91078B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6EB07-C159-4A8E-9A9B-FF802123DF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8F19C-3425-4047-819A-B375A18759CC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EF07D-220D-415F-B289-EF3908E90F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9A5BC-8C6F-4D08-8CF4-76D1C0040A64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058F-6824-48A3-8643-CF3397986D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9A6DCD-BD05-46C9-8D9F-1D1D683E060C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7052B6-80FF-4D3E-BA51-89D4C05987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Maslowova_pyramid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Maslowova_pyramid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68313" y="-14288"/>
            <a:ext cx="8229600" cy="1143001"/>
          </a:xfrm>
          <a:extLst/>
        </p:spPr>
        <p:txBody>
          <a:bodyPr>
            <a:spAutoFit/>
          </a:bodyPr>
          <a:lstStyle/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1800" b="0" kern="0" dirty="0" smtClean="0">
                <a:solidFill>
                  <a:sysClr val="windowText" lastClr="000000"/>
                </a:solidFill>
                <a:effectLst/>
              </a:rPr>
              <a:t>Výukový materiál vytvořený v rámci projektu „EU peníze školám“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468313" y="2276475"/>
            <a:ext cx="8229600" cy="4310063"/>
          </a:xfrm>
        </p:spPr>
        <p:txBody>
          <a:bodyPr rtlCol="0">
            <a:normAutofit/>
          </a:bodyPr>
          <a:lstStyle/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Škola: Střední škola právní – Právní akademie, s.r.o.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Typ šablony: III/2 Inovace a zkvalitnění výuky prostřednictvím ICT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Projekt: CZ.1.07/1.5.00/34.0236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Tematická oblast: Personalistika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Autor: Ing. Iveta </a:t>
            </a:r>
            <a:r>
              <a:rPr lang="cs-CZ" sz="2000" kern="0" dirty="0" err="1" smtClean="0">
                <a:solidFill>
                  <a:srgbClr val="000000"/>
                </a:solidFill>
                <a:latin typeface="Arial"/>
              </a:rPr>
              <a:t>Kubistová</a:t>
            </a:r>
            <a:endParaRPr lang="cs-CZ" sz="2000" kern="0" dirty="0" smtClean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Téma: Pyramida potřeb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Číslo materiálu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: 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VY_32_INOVACE_PE_03_PYRAMIDA POTREB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Datum </a:t>
            </a: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tvorby: 3.12.2012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Klíčová slova: potřeba, </a:t>
            </a:r>
            <a:r>
              <a:rPr lang="cs-CZ" sz="2000" kern="0" dirty="0" err="1" smtClean="0">
                <a:solidFill>
                  <a:srgbClr val="000000"/>
                </a:solidFill>
                <a:latin typeface="Arial"/>
              </a:rPr>
              <a:t>Maslow</a:t>
            </a: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, pyramida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315" name="obrázek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692150"/>
            <a:ext cx="50196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cs-CZ"/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cs-CZ" dirty="0" smtClean="0"/>
              <a:t>Metodika:</a:t>
            </a:r>
          </a:p>
          <a:p>
            <a:r>
              <a:rPr lang="cs-CZ" dirty="0" smtClean="0"/>
              <a:t>Učitel vyzve žáky k definování potřeby</a:t>
            </a:r>
          </a:p>
          <a:p>
            <a:r>
              <a:rPr lang="cs-CZ" dirty="0" smtClean="0"/>
              <a:t>Každý žák řekne příklad svých potřeb</a:t>
            </a:r>
          </a:p>
          <a:p>
            <a:r>
              <a:rPr lang="cs-CZ" dirty="0" smtClean="0"/>
              <a:t>Diskuse se žáky o uspokojování potřeb</a:t>
            </a:r>
          </a:p>
          <a:p>
            <a:r>
              <a:rPr lang="cs-CZ" dirty="0" smtClean="0"/>
              <a:t>Doplnění pyramidy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Potřeby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cs-CZ" smtClean="0"/>
              <a:t>Potřeba je pocit nedostatku něčeho</a:t>
            </a:r>
          </a:p>
          <a:p>
            <a:r>
              <a:rPr lang="cs-CZ" smtClean="0"/>
              <a:t>Primární a sekundární potřeby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smtClean="0">
                <a:solidFill>
                  <a:srgbClr val="FF0000"/>
                </a:solidFill>
              </a:rPr>
              <a:t>Roztřiďte potřeby:</a:t>
            </a:r>
          </a:p>
          <a:p>
            <a:r>
              <a:rPr lang="cs-CZ" smtClean="0"/>
              <a:t>Potřeba jíst, koupit si nové kolo, jít do kina,</a:t>
            </a:r>
          </a:p>
          <a:p>
            <a:r>
              <a:rPr lang="cs-CZ" smtClean="0"/>
              <a:t>spát, odpočívat, jít ke kadeřnici, zajít si na kávu…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</p:nvPr>
        </p:nvGraphicFramePr>
        <p:xfrm>
          <a:off x="1409303" y="3791430"/>
          <a:ext cx="6400800" cy="2329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ovnoramenný trojúhelník 8"/>
          <p:cNvSpPr/>
          <p:nvPr/>
        </p:nvSpPr>
        <p:spPr>
          <a:xfrm>
            <a:off x="221692" y="1510534"/>
            <a:ext cx="8820471" cy="4058347"/>
          </a:xfrm>
          <a:prstGeom prst="triangle">
            <a:avLst>
              <a:gd name="adj" fmla="val 48583"/>
            </a:avLst>
          </a:prstGeom>
          <a:blipFill>
            <a:blip r:embed="rId7" cstate="print"/>
            <a:tile tx="0" ty="0" sx="100000" sy="100000" flip="none" algn="tl"/>
          </a:blipFill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cs-CZ" sz="2800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2124075" y="4005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323850" y="2349500"/>
            <a:ext cx="86106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/>
              <a:t>Seberealizace</a:t>
            </a:r>
          </a:p>
          <a:p>
            <a:pPr algn="ctr"/>
            <a:endParaRPr lang="cs-CZ" b="1"/>
          </a:p>
          <a:p>
            <a:pPr algn="ctr"/>
            <a:r>
              <a:rPr lang="cs-CZ" b="1"/>
              <a:t>Potřeba uznání</a:t>
            </a:r>
          </a:p>
          <a:p>
            <a:pPr algn="ctr"/>
            <a:endParaRPr lang="cs-CZ" b="1"/>
          </a:p>
          <a:p>
            <a:pPr algn="ctr"/>
            <a:r>
              <a:rPr lang="cs-CZ" b="1"/>
              <a:t>Potřeby sociálních vztahů</a:t>
            </a:r>
          </a:p>
          <a:p>
            <a:pPr algn="ctr"/>
            <a:endParaRPr lang="cs-CZ" b="1"/>
          </a:p>
          <a:p>
            <a:pPr algn="ctr"/>
            <a:r>
              <a:rPr lang="cs-CZ" b="1"/>
              <a:t>Potřeby jistoty a bezpečí</a:t>
            </a:r>
          </a:p>
          <a:p>
            <a:pPr algn="ctr"/>
            <a:endParaRPr lang="cs-CZ" b="1"/>
          </a:p>
          <a:p>
            <a:pPr algn="ctr"/>
            <a:r>
              <a:rPr lang="cs-CZ" b="1"/>
              <a:t>Základní fyziologické potřeby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63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63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163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16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" name="Rectangle 10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cs-CZ" dirty="0" smtClean="0">
                <a:solidFill>
                  <a:schemeClr val="tx1"/>
                </a:solidFill>
                <a:effectLst/>
                <a:hlinkClick r:id="rId2"/>
              </a:rPr>
              <a:t>pyramida </a:t>
            </a:r>
            <a:r>
              <a:rPr lang="cs-CZ" dirty="0" err="1" smtClean="0">
                <a:solidFill>
                  <a:schemeClr val="tx1"/>
                </a:solidFill>
                <a:effectLst/>
                <a:hlinkClick r:id="rId2"/>
              </a:rPr>
              <a:t>Maslow</a:t>
            </a:r>
            <a:endParaRPr lang="cs-CZ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21515" name="Rectangle 11"/>
          <p:cNvSpPr>
            <a:spLocks noGrp="1"/>
          </p:cNvSpPr>
          <p:nvPr>
            <p:ph type="body" idx="4294967295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</p:spPr>
        <p:txBody>
          <a:bodyPr/>
          <a:lstStyle/>
          <a:p>
            <a:pPr lvl="4"/>
            <a:r>
              <a:rPr lang="cs-CZ" sz="4400" dirty="0" smtClean="0">
                <a:latin typeface="Arial" charset="0"/>
              </a:rPr>
              <a:t>Autor pyramidy potřeb je</a:t>
            </a:r>
          </a:p>
          <a:p>
            <a:pPr lvl="4"/>
            <a:r>
              <a:rPr lang="cs-CZ" sz="4400" dirty="0" smtClean="0">
                <a:latin typeface="Arial" charset="0"/>
              </a:rPr>
              <a:t> </a:t>
            </a:r>
            <a:r>
              <a:rPr lang="cs-CZ" sz="4400" dirty="0" smtClean="0">
                <a:solidFill>
                  <a:schemeClr val="accent2"/>
                </a:solidFill>
                <a:latin typeface="Arial" charset="0"/>
              </a:rPr>
              <a:t>A. </a:t>
            </a:r>
            <a:r>
              <a:rPr lang="cs-CZ" sz="4400" dirty="0" err="1" smtClean="0">
                <a:solidFill>
                  <a:schemeClr val="accent2"/>
                </a:solidFill>
                <a:latin typeface="Arial" charset="0"/>
              </a:rPr>
              <a:t>Maslow</a:t>
            </a:r>
            <a:endParaRPr lang="cs-CZ" sz="4400" dirty="0" smtClean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9" y="1772816"/>
            <a:ext cx="7622232" cy="3742159"/>
          </a:xfrm>
        </p:spPr>
        <p:txBody>
          <a:bodyPr/>
          <a:lstStyle/>
          <a:p>
            <a:pPr algn="l"/>
            <a:r>
              <a:rPr lang="cs-CZ" sz="2000" dirty="0" smtClean="0">
                <a:latin typeface="Arial" pitchFamily="34" charset="0"/>
                <a:cs typeface="Arial" pitchFamily="34" charset="0"/>
              </a:rPr>
              <a:t>Pyramida potřeb: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Maslow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cs-CZ" sz="2000" i="1" dirty="0" err="1" smtClean="0">
                <a:latin typeface="Arial" pitchFamily="34" charset="0"/>
                <a:cs typeface="Arial" pitchFamily="34" charset="0"/>
              </a:rPr>
              <a:t>Wikipedia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sz="2000" i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 free </a:t>
            </a:r>
            <a:r>
              <a:rPr lang="cs-CZ" sz="2000" i="1" dirty="0" err="1" smtClean="0">
                <a:latin typeface="Arial" pitchFamily="34" charset="0"/>
                <a:cs typeface="Arial" pitchFamily="34" charset="0"/>
              </a:rPr>
              <a:t>encyclopedia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[online]. San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Francisco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(CA):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Wikimedia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Foundation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2001- [cit. 2012-12-03]. Dostupné z: </a:t>
            </a:r>
            <a:r>
              <a:rPr lang="cs-CZ" sz="2000" dirty="0" smtClean="0">
                <a:latin typeface="Arial" pitchFamily="34" charset="0"/>
                <a:cs typeface="Arial" pitchFamily="34" charset="0"/>
                <a:hlinkClick r:id="rId2"/>
              </a:rPr>
              <a:t>http://cs.wikipedia.org/wiki/Maslowova_pyramida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/>
              <a:t>Vlastní zápisky autorky</a:t>
            </a:r>
            <a:br>
              <a:rPr lang="cs-CZ" sz="2000" dirty="0" smtClean="0"/>
            </a:br>
            <a:r>
              <a:rPr lang="cs-CZ" sz="2000" dirty="0" smtClean="0"/>
              <a:t>Josef Koubek: „Personální práce v malých a středních firmách“, </a:t>
            </a:r>
            <a:r>
              <a:rPr lang="cs-CZ" sz="2000" dirty="0" err="1" smtClean="0"/>
              <a:t>Grada</a:t>
            </a:r>
            <a:r>
              <a:rPr lang="cs-CZ" sz="2000" dirty="0" smtClean="0"/>
              <a:t>, Praha 2011,</a:t>
            </a:r>
            <a:br>
              <a:rPr lang="cs-CZ" sz="2000" dirty="0" smtClean="0"/>
            </a:br>
            <a:r>
              <a:rPr lang="cs-CZ" sz="2000" dirty="0" smtClean="0"/>
              <a:t>    4. vydání, ISBN: 978-80-247-3823-9</a:t>
            </a:r>
            <a:br>
              <a:rPr lang="cs-CZ" sz="2000" dirty="0" smtClean="0"/>
            </a:b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6932240" cy="347472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Zdroje: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</TotalTime>
  <Words>186</Words>
  <Application>Microsoft Office PowerPoint</Application>
  <PresentationFormat>Předvádění na obrazovce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Aerodynamika</vt:lpstr>
      <vt:lpstr>Výukový materiál vytvořený v rámci projektu „EU peníze školám“</vt:lpstr>
      <vt:lpstr>Prezentace aplikace PowerPoint</vt:lpstr>
      <vt:lpstr>Potřeby</vt:lpstr>
      <vt:lpstr>Prezentace aplikace PowerPoint</vt:lpstr>
      <vt:lpstr>pyramida Maslow</vt:lpstr>
      <vt:lpstr>Pyramida potřeb: Maslow. In: Wikipedia: the free encyclopedia [online]. San Francisco (CA): Wikimedia Foundation, 2001- [cit. 2012-12-03]. Dostupné z: http://cs.wikipedia.org/wiki/Maslowova_pyramida  Vlastní zápisky autorky Josef Koubek: „Personální práce v malých a středních firmách“, Grada, Praha 2011,     4. vydání, ISBN: 978-80-247-3823-9 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vytvořený v rámci projektu „EU peníze školám“</dc:title>
  <dc:creator>kabinet</dc:creator>
  <cp:lastModifiedBy>kabinet</cp:lastModifiedBy>
  <cp:revision>17</cp:revision>
  <dcterms:created xsi:type="dcterms:W3CDTF">2012-11-15T08:47:33Z</dcterms:created>
  <dcterms:modified xsi:type="dcterms:W3CDTF">2013-06-21T06:56:44Z</dcterms:modified>
</cp:coreProperties>
</file>