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BB867-036F-4EAB-A68C-1159D300D3AF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200D2-2A05-4052-A8DE-FE87D4FD66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264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BB867-036F-4EAB-A68C-1159D300D3AF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200D2-2A05-4052-A8DE-FE87D4FD66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4624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BB867-036F-4EAB-A68C-1159D300D3AF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200D2-2A05-4052-A8DE-FE87D4FD66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1438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BB867-036F-4EAB-A68C-1159D300D3AF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200D2-2A05-4052-A8DE-FE87D4FD66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5520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BB867-036F-4EAB-A68C-1159D300D3AF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200D2-2A05-4052-A8DE-FE87D4FD66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3996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BB867-036F-4EAB-A68C-1159D300D3AF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200D2-2A05-4052-A8DE-FE87D4FD66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355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BB867-036F-4EAB-A68C-1159D300D3AF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200D2-2A05-4052-A8DE-FE87D4FD66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317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BB867-036F-4EAB-A68C-1159D300D3AF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200D2-2A05-4052-A8DE-FE87D4FD66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3379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BB867-036F-4EAB-A68C-1159D300D3AF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200D2-2A05-4052-A8DE-FE87D4FD66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2041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BB867-036F-4EAB-A68C-1159D300D3AF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200D2-2A05-4052-A8DE-FE87D4FD66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5730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BB867-036F-4EAB-A68C-1159D300D3AF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200D2-2A05-4052-A8DE-FE87D4FD66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0434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1BB867-036F-4EAB-A68C-1159D300D3AF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4200D2-2A05-4052-A8DE-FE87D4FD66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6678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611188" y="260350"/>
            <a:ext cx="85328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/>
              <a:t>Výukový materiál vytvořený v rámci projektu „EU peníze školám“</a:t>
            </a:r>
          </a:p>
        </p:txBody>
      </p:sp>
      <p:pic>
        <p:nvPicPr>
          <p:cNvPr id="5" name="obrázek 2"/>
          <p:cNvPicPr>
            <a:picLocks noGrp="1" noChangeAspect="1" noChangeArrowheads="1"/>
          </p:cNvPicPr>
          <p:nvPr>
            <p:ph type="title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55875" y="692150"/>
            <a:ext cx="4659313" cy="1143000"/>
          </a:xfrm>
          <a:noFill/>
        </p:spPr>
      </p:pic>
      <p:sp>
        <p:nvSpPr>
          <p:cNvPr id="6" name="Obdélník 5"/>
          <p:cNvSpPr/>
          <p:nvPr/>
        </p:nvSpPr>
        <p:spPr>
          <a:xfrm>
            <a:off x="971600" y="2204864"/>
            <a:ext cx="727280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Škola: Střední škola právní – Právní akademie, s.r.o.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Typ šablony: III/2 Inovace a zkvalitnění výuky prostřednictvím ICT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Projekt: CZ.1.07/1.5.00/34.0236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Tematická oblast: </a:t>
            </a:r>
            <a:r>
              <a:rPr lang="cs-CZ" dirty="0" smtClean="0"/>
              <a:t>Matematika III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Autor: </a:t>
            </a:r>
            <a:r>
              <a:rPr lang="cs-CZ" dirty="0" smtClean="0"/>
              <a:t>Mgr. František Buriánek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Téma: </a:t>
            </a:r>
            <a:r>
              <a:rPr lang="cs-CZ" dirty="0" smtClean="0"/>
              <a:t>Analytická geometrie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Číslo materiálu</a:t>
            </a:r>
            <a:r>
              <a:rPr lang="cs-CZ"/>
              <a:t>: </a:t>
            </a:r>
            <a:r>
              <a:rPr lang="cs-CZ" smtClean="0"/>
              <a:t>VY_32_INOVACE_MC_11_analyticka_geometrie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Datum tvorby: </a:t>
            </a:r>
            <a:r>
              <a:rPr lang="cs-CZ" dirty="0" smtClean="0"/>
              <a:t>11.09.2013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Anotace (ročník): Prezentace je určena pro žáky </a:t>
            </a:r>
            <a:r>
              <a:rPr lang="cs-CZ" dirty="0" smtClean="0"/>
              <a:t>4.ročníku </a:t>
            </a:r>
            <a:r>
              <a:rPr lang="cs-CZ" dirty="0"/>
              <a:t>SŠ,</a:t>
            </a:r>
            <a:br>
              <a:rPr lang="cs-CZ" dirty="0"/>
            </a:br>
            <a:r>
              <a:rPr lang="cs-CZ" dirty="0"/>
              <a:t>slouží k procvičení učiva a ověření znalostí žáků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Klíčová slova: </a:t>
            </a:r>
            <a:r>
              <a:rPr lang="cs-CZ" dirty="0" smtClean="0"/>
              <a:t>Parametrické rovnice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23462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188640"/>
            <a:ext cx="7772400" cy="1470025"/>
          </a:xfrm>
        </p:spPr>
        <p:txBody>
          <a:bodyPr/>
          <a:lstStyle/>
          <a:p>
            <a:r>
              <a:rPr lang="cs-CZ" dirty="0" smtClean="0"/>
              <a:t>Parametrická rovnice přímky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1115616" y="1916832"/>
            <a:ext cx="698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Rovnice je dána bodem A=</a:t>
            </a:r>
            <a:r>
              <a:rPr lang="en-US" sz="2400" dirty="0" smtClean="0"/>
              <a:t>[</a:t>
            </a:r>
            <a:r>
              <a:rPr lang="cs-CZ" sz="2400" dirty="0" smtClean="0"/>
              <a:t>2;7</a:t>
            </a:r>
            <a:r>
              <a:rPr lang="en-US" sz="2400" dirty="0" smtClean="0"/>
              <a:t>]</a:t>
            </a:r>
            <a:r>
              <a:rPr lang="cs-CZ" sz="2400" dirty="0" smtClean="0"/>
              <a:t> a vektorem v=(3;4).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147032" y="2564904"/>
            <a:ext cx="69847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x= 2+k.3</a:t>
            </a:r>
            <a:endParaRPr lang="cs-CZ" sz="2400" baseline="-25000" dirty="0" smtClean="0"/>
          </a:p>
          <a:p>
            <a:r>
              <a:rPr lang="cs-CZ" sz="2400" dirty="0" smtClean="0"/>
              <a:t>y= 7+k.4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43608" y="4365104"/>
            <a:ext cx="698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Doplňte chybějící souřadnice bodu C=</a:t>
            </a:r>
            <a:r>
              <a:rPr lang="en-US" sz="2400" b="1" dirty="0" smtClean="0"/>
              <a:t>[</a:t>
            </a:r>
            <a:r>
              <a:rPr lang="cs-CZ" sz="2400" b="1" dirty="0" smtClean="0"/>
              <a:t>?;19</a:t>
            </a:r>
            <a:r>
              <a:rPr lang="en-US" sz="2400" b="1" dirty="0" smtClean="0"/>
              <a:t>]</a:t>
            </a:r>
            <a:r>
              <a:rPr lang="cs-CZ" sz="2400" b="1" dirty="0" smtClean="0"/>
              <a:t>.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139585" y="3423917"/>
            <a:ext cx="69847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Jestliže písmeno „k“ je v obou řádcích </a:t>
            </a:r>
            <a:r>
              <a:rPr lang="cs-CZ" sz="2400" b="1" dirty="0" smtClean="0"/>
              <a:t>stejné</a:t>
            </a:r>
            <a:r>
              <a:rPr lang="cs-CZ" sz="2400" dirty="0" smtClean="0"/>
              <a:t> hodnoty, pak bod náleží přímce.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020176" y="5085184"/>
            <a:ext cx="69847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x= 2+k.3   …… </a:t>
            </a:r>
            <a:r>
              <a:rPr lang="cs-CZ" sz="2400" b="1" dirty="0" smtClean="0"/>
              <a:t>k = 3   …… </a:t>
            </a:r>
            <a:r>
              <a:rPr lang="cs-CZ" sz="2400" dirty="0" smtClean="0"/>
              <a:t>x= 2+</a:t>
            </a:r>
            <a:r>
              <a:rPr lang="cs-CZ" sz="2400" b="1" dirty="0" smtClean="0"/>
              <a:t>3</a:t>
            </a:r>
            <a:r>
              <a:rPr lang="cs-CZ" sz="2400" dirty="0" smtClean="0"/>
              <a:t>.3 = 11</a:t>
            </a:r>
            <a:endParaRPr lang="cs-CZ" sz="2400" baseline="-25000" dirty="0" smtClean="0"/>
          </a:p>
          <a:p>
            <a:r>
              <a:rPr lang="cs-CZ" sz="2400" dirty="0" smtClean="0"/>
              <a:t>19= 7+k.4    …… 12= k.4  ……  </a:t>
            </a:r>
            <a:r>
              <a:rPr lang="cs-CZ" sz="2400" b="1" dirty="0" smtClean="0"/>
              <a:t>k = 3</a:t>
            </a:r>
          </a:p>
        </p:txBody>
      </p:sp>
    </p:spTree>
    <p:extLst>
      <p:ext uri="{BB962C8B-B14F-4D97-AF65-F5344CB8AC3E}">
        <p14:creationId xmlns:p14="http://schemas.microsoft.com/office/powerpoint/2010/main" val="11798993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188640"/>
            <a:ext cx="7772400" cy="1470025"/>
          </a:xfrm>
        </p:spPr>
        <p:txBody>
          <a:bodyPr/>
          <a:lstStyle/>
          <a:p>
            <a:r>
              <a:rPr lang="cs-CZ" dirty="0" smtClean="0"/>
              <a:t>Parametrická rovnice přímky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1115616" y="1916832"/>
            <a:ext cx="698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Rovnice je dána bodem A=</a:t>
            </a:r>
            <a:r>
              <a:rPr lang="en-US" sz="2400" dirty="0" smtClean="0"/>
              <a:t>[</a:t>
            </a:r>
            <a:r>
              <a:rPr lang="cs-CZ" sz="2400" dirty="0" smtClean="0"/>
              <a:t>2;7</a:t>
            </a:r>
            <a:r>
              <a:rPr lang="en-US" sz="2400" dirty="0" smtClean="0"/>
              <a:t>]</a:t>
            </a:r>
            <a:r>
              <a:rPr lang="cs-CZ" sz="2400" dirty="0" smtClean="0"/>
              <a:t> a vektorem v=(3;4).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147032" y="2564904"/>
            <a:ext cx="69847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x= 2+k.3</a:t>
            </a:r>
            <a:endParaRPr lang="cs-CZ" sz="2400" baseline="-25000" dirty="0" smtClean="0"/>
          </a:p>
          <a:p>
            <a:r>
              <a:rPr lang="cs-CZ" sz="2400" dirty="0" smtClean="0"/>
              <a:t>y= 7+k.4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43608" y="4365104"/>
            <a:ext cx="698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Doplňte chybějící souřadnice bodu C=</a:t>
            </a:r>
            <a:r>
              <a:rPr lang="en-US" sz="2400" b="1" dirty="0" smtClean="0"/>
              <a:t>[</a:t>
            </a:r>
            <a:r>
              <a:rPr lang="cs-CZ" sz="2400" b="1" dirty="0" smtClean="0"/>
              <a:t>?;19</a:t>
            </a:r>
            <a:r>
              <a:rPr lang="en-US" sz="2400" b="1" dirty="0" smtClean="0"/>
              <a:t>]</a:t>
            </a:r>
            <a:r>
              <a:rPr lang="cs-CZ" sz="2400" b="1" dirty="0" smtClean="0"/>
              <a:t>.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139585" y="3423917"/>
            <a:ext cx="69847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Jestliže písmeno „k“ je v obou řádcích </a:t>
            </a:r>
            <a:r>
              <a:rPr lang="cs-CZ" sz="2400" b="1" dirty="0" smtClean="0"/>
              <a:t>stejné</a:t>
            </a:r>
            <a:r>
              <a:rPr lang="cs-CZ" sz="2400" dirty="0" smtClean="0"/>
              <a:t> hodnoty, pak bod náleží přímce.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020176" y="5085184"/>
            <a:ext cx="69847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x= 2+k.3   …… </a:t>
            </a:r>
            <a:r>
              <a:rPr lang="cs-CZ" sz="2400" b="1" dirty="0" smtClean="0"/>
              <a:t>k = 3   …… </a:t>
            </a:r>
            <a:r>
              <a:rPr lang="cs-CZ" sz="2400" dirty="0" smtClean="0"/>
              <a:t>x= 2+</a:t>
            </a:r>
            <a:r>
              <a:rPr lang="cs-CZ" sz="2400" b="1" dirty="0" smtClean="0"/>
              <a:t>3</a:t>
            </a:r>
            <a:r>
              <a:rPr lang="cs-CZ" sz="2400" dirty="0" smtClean="0"/>
              <a:t>.3 = </a:t>
            </a:r>
            <a:r>
              <a:rPr lang="cs-CZ" sz="2400" b="1" dirty="0" smtClean="0">
                <a:solidFill>
                  <a:srgbClr val="FF0000"/>
                </a:solidFill>
              </a:rPr>
              <a:t>11</a:t>
            </a:r>
            <a:endParaRPr lang="cs-CZ" sz="2400" b="1" baseline="-25000" dirty="0" smtClean="0">
              <a:solidFill>
                <a:srgbClr val="FF0000"/>
              </a:solidFill>
            </a:endParaRPr>
          </a:p>
          <a:p>
            <a:r>
              <a:rPr lang="cs-CZ" sz="2400" dirty="0" smtClean="0"/>
              <a:t>19= 7+k.4    …… 12= k.4  ……  </a:t>
            </a:r>
            <a:r>
              <a:rPr lang="cs-CZ" sz="2400" b="1" dirty="0" smtClean="0"/>
              <a:t>k = 3</a:t>
            </a:r>
          </a:p>
          <a:p>
            <a:r>
              <a:rPr lang="cs-CZ" sz="2400" b="1" dirty="0" smtClean="0"/>
              <a:t>C=</a:t>
            </a:r>
            <a:r>
              <a:rPr lang="en-US" sz="2400" b="1" dirty="0" smtClean="0"/>
              <a:t>[</a:t>
            </a:r>
            <a:r>
              <a:rPr lang="cs-CZ" sz="2400" b="1" dirty="0" smtClean="0">
                <a:solidFill>
                  <a:srgbClr val="FF0000"/>
                </a:solidFill>
              </a:rPr>
              <a:t>11</a:t>
            </a:r>
            <a:r>
              <a:rPr lang="cs-CZ" sz="2400" b="1" dirty="0" smtClean="0"/>
              <a:t>;19</a:t>
            </a:r>
            <a:r>
              <a:rPr lang="en-US" sz="2400" b="1" dirty="0" smtClean="0"/>
              <a:t>]</a:t>
            </a:r>
            <a:endParaRPr lang="cs-CZ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2408300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Parametrická rovnice přímky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323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188640"/>
            <a:ext cx="7772400" cy="1470025"/>
          </a:xfrm>
        </p:spPr>
        <p:txBody>
          <a:bodyPr/>
          <a:lstStyle/>
          <a:p>
            <a:r>
              <a:rPr lang="cs-CZ" dirty="0" smtClean="0"/>
              <a:t>Parametrická rovnice přímky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1115616" y="1916832"/>
            <a:ext cx="698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Rovnice je dána bodem A=</a:t>
            </a:r>
            <a:r>
              <a:rPr lang="en-US" sz="2400" dirty="0" smtClean="0"/>
              <a:t>[</a:t>
            </a:r>
            <a:r>
              <a:rPr lang="cs-CZ" sz="2400" dirty="0" smtClean="0"/>
              <a:t>2;7</a:t>
            </a:r>
            <a:r>
              <a:rPr lang="en-US" sz="2400" dirty="0" smtClean="0"/>
              <a:t>]</a:t>
            </a:r>
            <a:r>
              <a:rPr lang="cs-CZ" sz="2400" dirty="0" smtClean="0"/>
              <a:t> a vektorem v=(3;4).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61033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188640"/>
            <a:ext cx="7772400" cy="1470025"/>
          </a:xfrm>
        </p:spPr>
        <p:txBody>
          <a:bodyPr/>
          <a:lstStyle/>
          <a:p>
            <a:r>
              <a:rPr lang="cs-CZ" dirty="0" smtClean="0"/>
              <a:t>Parametrická rovnice přímky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1115616" y="1916832"/>
            <a:ext cx="698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Rovnice je dána bodem A=</a:t>
            </a:r>
            <a:r>
              <a:rPr lang="en-US" sz="2400" dirty="0" smtClean="0"/>
              <a:t>[</a:t>
            </a:r>
            <a:r>
              <a:rPr lang="cs-CZ" sz="2400" dirty="0" smtClean="0"/>
              <a:t>2;7</a:t>
            </a:r>
            <a:r>
              <a:rPr lang="en-US" sz="2400" dirty="0" smtClean="0"/>
              <a:t>]</a:t>
            </a:r>
            <a:r>
              <a:rPr lang="cs-CZ" sz="2400" dirty="0" smtClean="0"/>
              <a:t> a vektorem v=(3;4).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043608" y="2780928"/>
            <a:ext cx="69847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Vzorec pro parametrické zadání přímky:</a:t>
            </a:r>
          </a:p>
          <a:p>
            <a:r>
              <a:rPr lang="cs-CZ" sz="2400" dirty="0" smtClean="0"/>
              <a:t>x= </a:t>
            </a:r>
            <a:r>
              <a:rPr lang="cs-CZ" sz="2400" dirty="0" err="1" smtClean="0"/>
              <a:t>x</a:t>
            </a:r>
            <a:r>
              <a:rPr lang="cs-CZ" sz="2400" baseline="-25000" dirty="0" err="1" smtClean="0"/>
              <a:t>A</a:t>
            </a:r>
            <a:r>
              <a:rPr lang="cs-CZ" sz="2400" dirty="0" err="1" smtClean="0"/>
              <a:t>+k.x</a:t>
            </a:r>
            <a:r>
              <a:rPr lang="cs-CZ" sz="2400" baseline="-25000" dirty="0" err="1" smtClean="0"/>
              <a:t>v</a:t>
            </a:r>
            <a:endParaRPr lang="cs-CZ" sz="2400" baseline="-25000" dirty="0" smtClean="0"/>
          </a:p>
          <a:p>
            <a:r>
              <a:rPr lang="cs-CZ" sz="2400" dirty="0" smtClean="0"/>
              <a:t>y= </a:t>
            </a:r>
            <a:r>
              <a:rPr lang="cs-CZ" sz="2400" dirty="0" err="1" smtClean="0"/>
              <a:t>y</a:t>
            </a:r>
            <a:r>
              <a:rPr lang="cs-CZ" sz="2400" baseline="-25000" dirty="0" err="1" smtClean="0"/>
              <a:t>A</a:t>
            </a:r>
            <a:r>
              <a:rPr lang="cs-CZ" sz="2400" dirty="0" err="1" smtClean="0"/>
              <a:t>+k.y</a:t>
            </a:r>
            <a:r>
              <a:rPr lang="cs-CZ" sz="2400" baseline="-25000" dirty="0" err="1" smtClean="0"/>
              <a:t>v</a:t>
            </a: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696840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188640"/>
            <a:ext cx="7772400" cy="1470025"/>
          </a:xfrm>
        </p:spPr>
        <p:txBody>
          <a:bodyPr/>
          <a:lstStyle/>
          <a:p>
            <a:r>
              <a:rPr lang="cs-CZ" dirty="0" smtClean="0"/>
              <a:t>Parametrická rovnice přímky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1115616" y="1916832"/>
            <a:ext cx="698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Rovnice je dána bodem A=</a:t>
            </a:r>
            <a:r>
              <a:rPr lang="en-US" sz="2400" dirty="0" smtClean="0"/>
              <a:t>[</a:t>
            </a:r>
            <a:r>
              <a:rPr lang="cs-CZ" sz="2400" dirty="0" smtClean="0">
                <a:solidFill>
                  <a:srgbClr val="FF0000"/>
                </a:solidFill>
              </a:rPr>
              <a:t>2;7</a:t>
            </a:r>
            <a:r>
              <a:rPr lang="en-US" sz="2400" dirty="0" smtClean="0"/>
              <a:t>]</a:t>
            </a:r>
            <a:r>
              <a:rPr lang="cs-CZ" sz="2400" dirty="0" smtClean="0"/>
              <a:t> a vektorem v=(</a:t>
            </a:r>
            <a:r>
              <a:rPr lang="cs-CZ" sz="2400" dirty="0" smtClean="0">
                <a:solidFill>
                  <a:srgbClr val="00B050"/>
                </a:solidFill>
              </a:rPr>
              <a:t>3;4</a:t>
            </a:r>
            <a:r>
              <a:rPr lang="cs-CZ" sz="2400" dirty="0" smtClean="0"/>
              <a:t>).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043608" y="2780928"/>
            <a:ext cx="69847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Vzorec pro parametrické zadání přímky:</a:t>
            </a:r>
          </a:p>
          <a:p>
            <a:r>
              <a:rPr lang="cs-CZ" sz="2400" dirty="0" smtClean="0"/>
              <a:t>x= </a:t>
            </a:r>
            <a:r>
              <a:rPr lang="cs-CZ" sz="2400" dirty="0" err="1" smtClean="0">
                <a:solidFill>
                  <a:srgbClr val="FF0000"/>
                </a:solidFill>
              </a:rPr>
              <a:t>x</a:t>
            </a:r>
            <a:r>
              <a:rPr lang="cs-CZ" sz="2400" baseline="-25000" dirty="0" err="1" smtClean="0">
                <a:solidFill>
                  <a:srgbClr val="FF0000"/>
                </a:solidFill>
              </a:rPr>
              <a:t>A</a:t>
            </a:r>
            <a:r>
              <a:rPr lang="cs-CZ" sz="2400" dirty="0" err="1" smtClean="0"/>
              <a:t>+k.</a:t>
            </a:r>
            <a:r>
              <a:rPr lang="cs-CZ" sz="2400" dirty="0" err="1" smtClean="0">
                <a:solidFill>
                  <a:srgbClr val="00B050"/>
                </a:solidFill>
              </a:rPr>
              <a:t>x</a:t>
            </a:r>
            <a:r>
              <a:rPr lang="cs-CZ" sz="2400" baseline="-25000" dirty="0" err="1" smtClean="0">
                <a:solidFill>
                  <a:srgbClr val="00B050"/>
                </a:solidFill>
              </a:rPr>
              <a:t>v</a:t>
            </a:r>
            <a:endParaRPr lang="cs-CZ" sz="2400" baseline="-25000" dirty="0" smtClean="0">
              <a:solidFill>
                <a:srgbClr val="00B050"/>
              </a:solidFill>
            </a:endParaRPr>
          </a:p>
          <a:p>
            <a:r>
              <a:rPr lang="cs-CZ" sz="2400" dirty="0" smtClean="0"/>
              <a:t>y= </a:t>
            </a:r>
            <a:r>
              <a:rPr lang="cs-CZ" sz="2400" dirty="0" err="1" smtClean="0">
                <a:solidFill>
                  <a:srgbClr val="FF0000"/>
                </a:solidFill>
              </a:rPr>
              <a:t>y</a:t>
            </a:r>
            <a:r>
              <a:rPr lang="cs-CZ" sz="2400" baseline="-25000" dirty="0" err="1" smtClean="0">
                <a:solidFill>
                  <a:srgbClr val="FF0000"/>
                </a:solidFill>
              </a:rPr>
              <a:t>A</a:t>
            </a:r>
            <a:r>
              <a:rPr lang="cs-CZ" sz="2400" dirty="0" err="1" smtClean="0"/>
              <a:t>+k.</a:t>
            </a:r>
            <a:r>
              <a:rPr lang="cs-CZ" sz="2400" dirty="0" err="1" smtClean="0">
                <a:solidFill>
                  <a:srgbClr val="00B050"/>
                </a:solidFill>
              </a:rPr>
              <a:t>y</a:t>
            </a:r>
            <a:r>
              <a:rPr lang="cs-CZ" sz="2400" baseline="-25000" dirty="0" err="1" smtClean="0">
                <a:solidFill>
                  <a:srgbClr val="00B050"/>
                </a:solidFill>
              </a:rPr>
              <a:t>v</a:t>
            </a:r>
            <a:endParaRPr lang="cs-CZ" sz="2400" dirty="0" smtClean="0">
              <a:solidFill>
                <a:srgbClr val="00B05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971600" y="4653136"/>
            <a:ext cx="69847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Dosadíme souřadnice bodu a vektoru:</a:t>
            </a:r>
          </a:p>
          <a:p>
            <a:r>
              <a:rPr lang="cs-CZ" sz="2400" dirty="0" smtClean="0"/>
              <a:t>x= </a:t>
            </a:r>
            <a:r>
              <a:rPr lang="cs-CZ" sz="2400" dirty="0" smtClean="0">
                <a:solidFill>
                  <a:srgbClr val="FF0000"/>
                </a:solidFill>
              </a:rPr>
              <a:t>2</a:t>
            </a:r>
            <a:r>
              <a:rPr lang="cs-CZ" sz="2400" dirty="0" smtClean="0"/>
              <a:t>+k.</a:t>
            </a:r>
            <a:r>
              <a:rPr lang="cs-CZ" sz="2400" dirty="0" smtClean="0">
                <a:solidFill>
                  <a:srgbClr val="00B050"/>
                </a:solidFill>
              </a:rPr>
              <a:t>3</a:t>
            </a:r>
            <a:endParaRPr lang="cs-CZ" sz="2400" baseline="-25000" dirty="0" smtClean="0">
              <a:solidFill>
                <a:srgbClr val="00B050"/>
              </a:solidFill>
            </a:endParaRPr>
          </a:p>
          <a:p>
            <a:r>
              <a:rPr lang="cs-CZ" sz="2400" dirty="0" smtClean="0"/>
              <a:t>y= </a:t>
            </a:r>
            <a:r>
              <a:rPr lang="cs-CZ" sz="2400" dirty="0" smtClean="0">
                <a:solidFill>
                  <a:srgbClr val="FF0000"/>
                </a:solidFill>
              </a:rPr>
              <a:t>7</a:t>
            </a:r>
            <a:r>
              <a:rPr lang="cs-CZ" sz="2400" dirty="0" smtClean="0"/>
              <a:t>+k.</a:t>
            </a:r>
            <a:r>
              <a:rPr lang="cs-CZ" sz="2400" dirty="0" smtClean="0">
                <a:solidFill>
                  <a:srgbClr val="00B050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48708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188640"/>
            <a:ext cx="7772400" cy="1470025"/>
          </a:xfrm>
        </p:spPr>
        <p:txBody>
          <a:bodyPr/>
          <a:lstStyle/>
          <a:p>
            <a:r>
              <a:rPr lang="cs-CZ" dirty="0" smtClean="0"/>
              <a:t>Parametrická rovnice přímky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1115616" y="1916832"/>
            <a:ext cx="698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Rovnice je dána bodem A=</a:t>
            </a:r>
            <a:r>
              <a:rPr lang="en-US" sz="2400" dirty="0" smtClean="0"/>
              <a:t>[</a:t>
            </a:r>
            <a:r>
              <a:rPr lang="cs-CZ" sz="2400" dirty="0" smtClean="0"/>
              <a:t>2;7</a:t>
            </a:r>
            <a:r>
              <a:rPr lang="en-US" sz="2400" dirty="0" smtClean="0"/>
              <a:t>]</a:t>
            </a:r>
            <a:r>
              <a:rPr lang="cs-CZ" sz="2400" dirty="0" smtClean="0"/>
              <a:t> a vektorem v=(3;4).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147032" y="2564904"/>
            <a:ext cx="69847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x= 2+k.3</a:t>
            </a:r>
            <a:endParaRPr lang="cs-CZ" sz="2400" baseline="-25000" dirty="0" smtClean="0"/>
          </a:p>
          <a:p>
            <a:r>
              <a:rPr lang="cs-CZ" sz="2400" dirty="0" smtClean="0"/>
              <a:t>y= 7+k.4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115616" y="3573016"/>
            <a:ext cx="69847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Písmeno „k“ je parametr náležící množině reálných čísel. Může nabývat libovolných hodnot…</a:t>
            </a:r>
            <a:r>
              <a:rPr lang="en-US" sz="2400" dirty="0" smtClean="0"/>
              <a:t>{</a:t>
            </a:r>
            <a:r>
              <a:rPr lang="cs-CZ" sz="2400" dirty="0" smtClean="0"/>
              <a:t>3;-4;-0,01…</a:t>
            </a:r>
            <a:r>
              <a:rPr lang="en-US" sz="2400" dirty="0" smtClean="0"/>
              <a:t>}</a:t>
            </a: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12830456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188640"/>
            <a:ext cx="7772400" cy="1470025"/>
          </a:xfrm>
        </p:spPr>
        <p:txBody>
          <a:bodyPr/>
          <a:lstStyle/>
          <a:p>
            <a:r>
              <a:rPr lang="cs-CZ" dirty="0" smtClean="0"/>
              <a:t>Parametrická rovnice přímky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1115616" y="1916832"/>
            <a:ext cx="698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Rovnice je dána bodem A=</a:t>
            </a:r>
            <a:r>
              <a:rPr lang="en-US" sz="2400" dirty="0" smtClean="0"/>
              <a:t>[</a:t>
            </a:r>
            <a:r>
              <a:rPr lang="cs-CZ" sz="2400" dirty="0" smtClean="0"/>
              <a:t>2;7</a:t>
            </a:r>
            <a:r>
              <a:rPr lang="en-US" sz="2400" dirty="0" smtClean="0"/>
              <a:t>]</a:t>
            </a:r>
            <a:r>
              <a:rPr lang="cs-CZ" sz="2400" dirty="0" smtClean="0"/>
              <a:t> a vektorem v=(3;4).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147032" y="2564904"/>
            <a:ext cx="69847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x= 2+k.3</a:t>
            </a:r>
            <a:endParaRPr lang="cs-CZ" sz="2400" baseline="-25000" dirty="0" smtClean="0"/>
          </a:p>
          <a:p>
            <a:r>
              <a:rPr lang="cs-CZ" sz="2400" dirty="0" smtClean="0"/>
              <a:t>y= 7+k.4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115616" y="3573016"/>
            <a:ext cx="69847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Písmeno „k“ je parametr náležící množině reálných čísel. Může nabývat libovolných hodnot…</a:t>
            </a:r>
            <a:r>
              <a:rPr lang="en-US" sz="2400" dirty="0" smtClean="0"/>
              <a:t>{</a:t>
            </a:r>
            <a:r>
              <a:rPr lang="cs-CZ" sz="2400" dirty="0" smtClean="0"/>
              <a:t>3;-4;-0,01…</a:t>
            </a:r>
            <a:r>
              <a:rPr lang="en-US" sz="2400" dirty="0" smtClean="0"/>
              <a:t>}</a:t>
            </a:r>
            <a:endParaRPr lang="cs-CZ" sz="2400" dirty="0" smtClean="0"/>
          </a:p>
        </p:txBody>
      </p:sp>
      <p:sp>
        <p:nvSpPr>
          <p:cNvPr id="7" name="TextovéPole 6"/>
          <p:cNvSpPr txBox="1"/>
          <p:nvPr/>
        </p:nvSpPr>
        <p:spPr>
          <a:xfrm>
            <a:off x="1043608" y="4725144"/>
            <a:ext cx="69847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Jestliže písmeno „k“ je v obou řádcích stejné hodnoty, pak bod náleží přímce.</a:t>
            </a:r>
          </a:p>
        </p:txBody>
      </p:sp>
    </p:spTree>
    <p:extLst>
      <p:ext uri="{BB962C8B-B14F-4D97-AF65-F5344CB8AC3E}">
        <p14:creationId xmlns:p14="http://schemas.microsoft.com/office/powerpoint/2010/main" val="28140876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188640"/>
            <a:ext cx="7772400" cy="1470025"/>
          </a:xfrm>
        </p:spPr>
        <p:txBody>
          <a:bodyPr/>
          <a:lstStyle/>
          <a:p>
            <a:r>
              <a:rPr lang="cs-CZ" dirty="0" smtClean="0"/>
              <a:t>Parametrická rovnice přímky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1115616" y="1916832"/>
            <a:ext cx="698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Rovnice je dána bodem A=</a:t>
            </a:r>
            <a:r>
              <a:rPr lang="en-US" sz="2400" dirty="0" smtClean="0"/>
              <a:t>[</a:t>
            </a:r>
            <a:r>
              <a:rPr lang="cs-CZ" sz="2400" dirty="0" smtClean="0"/>
              <a:t>2;7</a:t>
            </a:r>
            <a:r>
              <a:rPr lang="en-US" sz="2400" dirty="0" smtClean="0"/>
              <a:t>]</a:t>
            </a:r>
            <a:r>
              <a:rPr lang="cs-CZ" sz="2400" dirty="0" smtClean="0"/>
              <a:t> a vektorem v=(3;4).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147032" y="2564904"/>
            <a:ext cx="69847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x= 2+k.3</a:t>
            </a:r>
            <a:endParaRPr lang="cs-CZ" sz="2400" baseline="-25000" dirty="0" smtClean="0"/>
          </a:p>
          <a:p>
            <a:r>
              <a:rPr lang="cs-CZ" sz="2400" dirty="0" smtClean="0"/>
              <a:t>y= 7+k.4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43608" y="4365104"/>
            <a:ext cx="698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Doplňte chybějící souřadnice bodu C=</a:t>
            </a:r>
            <a:r>
              <a:rPr lang="en-US" sz="2400" b="1" dirty="0" smtClean="0"/>
              <a:t>[</a:t>
            </a:r>
            <a:r>
              <a:rPr lang="cs-CZ" sz="2400" b="1" dirty="0" smtClean="0"/>
              <a:t>?;19</a:t>
            </a:r>
            <a:r>
              <a:rPr lang="en-US" sz="2400" b="1" dirty="0" smtClean="0"/>
              <a:t>]</a:t>
            </a:r>
            <a:r>
              <a:rPr lang="cs-CZ" sz="2400" b="1" dirty="0" smtClean="0"/>
              <a:t>.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139585" y="3423917"/>
            <a:ext cx="69847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Jestliže písmeno „k“ je v obou řádcích </a:t>
            </a:r>
            <a:r>
              <a:rPr lang="cs-CZ" sz="2400" b="1" dirty="0" smtClean="0"/>
              <a:t>stejné</a:t>
            </a:r>
            <a:r>
              <a:rPr lang="cs-CZ" sz="2400" dirty="0" smtClean="0"/>
              <a:t> hodnoty, pak bod náleží přímce.</a:t>
            </a:r>
          </a:p>
        </p:txBody>
      </p:sp>
    </p:spTree>
    <p:extLst>
      <p:ext uri="{BB962C8B-B14F-4D97-AF65-F5344CB8AC3E}">
        <p14:creationId xmlns:p14="http://schemas.microsoft.com/office/powerpoint/2010/main" val="2874865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188640"/>
            <a:ext cx="7772400" cy="1470025"/>
          </a:xfrm>
        </p:spPr>
        <p:txBody>
          <a:bodyPr/>
          <a:lstStyle/>
          <a:p>
            <a:r>
              <a:rPr lang="cs-CZ" dirty="0" smtClean="0"/>
              <a:t>Parametrická rovnice přímky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1115616" y="1916832"/>
            <a:ext cx="698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Rovnice je dána bodem A=</a:t>
            </a:r>
            <a:r>
              <a:rPr lang="en-US" sz="2400" dirty="0" smtClean="0"/>
              <a:t>[</a:t>
            </a:r>
            <a:r>
              <a:rPr lang="cs-CZ" sz="2400" dirty="0" smtClean="0"/>
              <a:t>2;7</a:t>
            </a:r>
            <a:r>
              <a:rPr lang="en-US" sz="2400" dirty="0" smtClean="0"/>
              <a:t>]</a:t>
            </a:r>
            <a:r>
              <a:rPr lang="cs-CZ" sz="2400" dirty="0" smtClean="0"/>
              <a:t> a vektorem v=(3;4).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147032" y="2564904"/>
            <a:ext cx="69847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x= 2+k.3</a:t>
            </a:r>
            <a:endParaRPr lang="cs-CZ" sz="2400" baseline="-25000" dirty="0" smtClean="0"/>
          </a:p>
          <a:p>
            <a:r>
              <a:rPr lang="cs-CZ" sz="2400" dirty="0" smtClean="0"/>
              <a:t>y= 7+k.4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43608" y="4365104"/>
            <a:ext cx="698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Doplňte chybějící souřadnice bodu C=</a:t>
            </a:r>
            <a:r>
              <a:rPr lang="en-US" sz="2400" b="1" dirty="0" smtClean="0"/>
              <a:t>[</a:t>
            </a:r>
            <a:r>
              <a:rPr lang="cs-CZ" sz="2400" b="1" dirty="0" smtClean="0"/>
              <a:t>?;19</a:t>
            </a:r>
            <a:r>
              <a:rPr lang="en-US" sz="2400" b="1" dirty="0" smtClean="0"/>
              <a:t>]</a:t>
            </a:r>
            <a:r>
              <a:rPr lang="cs-CZ" sz="2400" b="1" dirty="0" smtClean="0"/>
              <a:t>.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139585" y="3423917"/>
            <a:ext cx="69847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Jestliže písmeno „k“ je v obou řádcích </a:t>
            </a:r>
            <a:r>
              <a:rPr lang="cs-CZ" sz="2400" b="1" dirty="0" smtClean="0"/>
              <a:t>stejné</a:t>
            </a:r>
            <a:r>
              <a:rPr lang="cs-CZ" sz="2400" dirty="0" smtClean="0"/>
              <a:t> hodnoty, pak bod náleží přímce.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020176" y="5085184"/>
            <a:ext cx="69847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x= 2+k.3</a:t>
            </a:r>
            <a:endParaRPr lang="cs-CZ" sz="2400" baseline="-25000" dirty="0" smtClean="0"/>
          </a:p>
          <a:p>
            <a:r>
              <a:rPr lang="cs-CZ" sz="2400" dirty="0" smtClean="0"/>
              <a:t>19= 7+k.4    …… 12= k.4  ……  </a:t>
            </a:r>
            <a:r>
              <a:rPr lang="cs-CZ" sz="2400" b="1" dirty="0" smtClean="0"/>
              <a:t>k = 3</a:t>
            </a:r>
          </a:p>
        </p:txBody>
      </p:sp>
    </p:spTree>
    <p:extLst>
      <p:ext uri="{BB962C8B-B14F-4D97-AF65-F5344CB8AC3E}">
        <p14:creationId xmlns:p14="http://schemas.microsoft.com/office/powerpoint/2010/main" val="94042670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551</Words>
  <Application>Microsoft Office PowerPoint</Application>
  <PresentationFormat>Předvádění na obrazovce (4:3)</PresentationFormat>
  <Paragraphs>69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systému Office</vt:lpstr>
      <vt:lpstr>Prezentace aplikace PowerPoint</vt:lpstr>
      <vt:lpstr>Parametrická rovnice přímky</vt:lpstr>
      <vt:lpstr>Parametrická rovnice přímky</vt:lpstr>
      <vt:lpstr>Parametrická rovnice přímky</vt:lpstr>
      <vt:lpstr>Parametrická rovnice přímky</vt:lpstr>
      <vt:lpstr>Parametrická rovnice přímky</vt:lpstr>
      <vt:lpstr>Parametrická rovnice přímky</vt:lpstr>
      <vt:lpstr>Parametrická rovnice přímky</vt:lpstr>
      <vt:lpstr>Parametrická rovnice přímky</vt:lpstr>
      <vt:lpstr>Parametrická rovnice přímky</vt:lpstr>
      <vt:lpstr>Parametrická rovnice přímky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Parametrická rovnice přímky</dc:title>
  <dc:creator>kabinet</dc:creator>
  <cp:lastModifiedBy>František Buriánek</cp:lastModifiedBy>
  <cp:revision>9</cp:revision>
  <dcterms:created xsi:type="dcterms:W3CDTF">2013-09-25T06:07:41Z</dcterms:created>
  <dcterms:modified xsi:type="dcterms:W3CDTF">2013-11-25T08:43:19Z</dcterms:modified>
</cp:coreProperties>
</file>