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6" r:id="rId3"/>
    <p:sldId id="257" r:id="rId4"/>
    <p:sldId id="322" r:id="rId5"/>
    <p:sldId id="321" r:id="rId6"/>
    <p:sldId id="323" r:id="rId7"/>
    <p:sldId id="324" r:id="rId8"/>
    <p:sldId id="325" r:id="rId9"/>
    <p:sldId id="326" r:id="rId10"/>
    <p:sldId id="327" r:id="rId11"/>
    <p:sldId id="328" r:id="rId12"/>
    <p:sldId id="329" r:id="rId13"/>
    <p:sldId id="330" r:id="rId14"/>
    <p:sldId id="331" r:id="rId15"/>
    <p:sldId id="332" r:id="rId16"/>
    <p:sldId id="333" r:id="rId17"/>
    <p:sldId id="334" r:id="rId18"/>
    <p:sldId id="335" r:id="rId19"/>
    <p:sldId id="337" r:id="rId20"/>
    <p:sldId id="342" r:id="rId21"/>
    <p:sldId id="341" r:id="rId22"/>
    <p:sldId id="338" r:id="rId23"/>
    <p:sldId id="336" r:id="rId24"/>
    <p:sldId id="340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8A2-7554-4939-9DE4-C0B4742ADDEC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3154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8A2-7554-4939-9DE4-C0B4742ADDEC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6091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8A2-7554-4939-9DE4-C0B4742ADDEC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1729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8A2-7554-4939-9DE4-C0B4742ADDEC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8617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8A2-7554-4939-9DE4-C0B4742ADDEC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3105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8A2-7554-4939-9DE4-C0B4742ADDEC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376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8A2-7554-4939-9DE4-C0B4742ADDEC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7537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8A2-7554-4939-9DE4-C0B4742ADDEC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1702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8A2-7554-4939-9DE4-C0B4742ADDEC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5752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8A2-7554-4939-9DE4-C0B4742ADDEC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2112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8A2-7554-4939-9DE4-C0B4742ADDEC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1711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EDA8A2-7554-4939-9DE4-C0B4742ADDEC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1897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611188" y="260350"/>
            <a:ext cx="85328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/>
              <a:t>Výukový materiál vytvořený v rámci projektu „EU peníze školám“</a:t>
            </a:r>
          </a:p>
        </p:txBody>
      </p:sp>
      <p:pic>
        <p:nvPicPr>
          <p:cNvPr id="5" name="obrázek 2"/>
          <p:cNvPicPr>
            <a:picLocks noGrp="1" noChangeAspect="1" noChangeArrowheads="1"/>
          </p:cNvPicPr>
          <p:nvPr>
            <p:ph type="title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55875" y="692150"/>
            <a:ext cx="4659313" cy="1143000"/>
          </a:xfrm>
          <a:noFill/>
        </p:spPr>
      </p:pic>
      <p:sp>
        <p:nvSpPr>
          <p:cNvPr id="6" name="Obdélník 5"/>
          <p:cNvSpPr/>
          <p:nvPr/>
        </p:nvSpPr>
        <p:spPr>
          <a:xfrm>
            <a:off x="971600" y="2204864"/>
            <a:ext cx="727280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Škola: Střední škola právní – Právní akademie, s.r.o.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Typ šablony: III/2 Inovace a zkvalitnění výuky prostřednictvím ICT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Projekt: CZ.1.07/1.5.00/34.0236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Tematická oblast: </a:t>
            </a:r>
            <a:r>
              <a:rPr lang="cs-CZ" dirty="0" smtClean="0"/>
              <a:t>Matematika III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Autor: </a:t>
            </a:r>
            <a:r>
              <a:rPr lang="cs-CZ" dirty="0" smtClean="0"/>
              <a:t>Mgr. František Buriánek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Téma: </a:t>
            </a:r>
            <a:r>
              <a:rPr lang="cs-CZ" dirty="0" smtClean="0"/>
              <a:t>Soustavy rovnic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Číslo materiálu</a:t>
            </a:r>
            <a:r>
              <a:rPr lang="cs-CZ"/>
              <a:t>: </a:t>
            </a:r>
            <a:r>
              <a:rPr lang="cs-CZ" smtClean="0"/>
              <a:t>VY_32_INOVACE_MC_07_Soustavy </a:t>
            </a:r>
            <a:r>
              <a:rPr lang="cs-CZ" dirty="0"/>
              <a:t>rovnic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Datum tvorby: </a:t>
            </a:r>
            <a:r>
              <a:rPr lang="cs-CZ" dirty="0" smtClean="0"/>
              <a:t>20.08.2013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Anotace (ročník): Prezentace je určena pro žáky </a:t>
            </a:r>
            <a:r>
              <a:rPr lang="cs-CZ" dirty="0" smtClean="0"/>
              <a:t>1.ročníku </a:t>
            </a:r>
            <a:r>
              <a:rPr lang="cs-CZ" dirty="0"/>
              <a:t>SŠ,</a:t>
            </a:r>
            <a:br>
              <a:rPr lang="cs-CZ" dirty="0"/>
            </a:br>
            <a:r>
              <a:rPr lang="cs-CZ" dirty="0"/>
              <a:t>slouží k procvičení učiva a ověření znalostí žáků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Klíčová slova: </a:t>
            </a:r>
            <a:r>
              <a:rPr lang="cs-CZ" dirty="0" smtClean="0"/>
              <a:t>Rovnice, kořeny, diskriminant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6826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Soustavy rovnic  - </a:t>
            </a:r>
            <a:br>
              <a:rPr lang="cs-CZ" dirty="0" smtClean="0"/>
            </a:br>
            <a:r>
              <a:rPr lang="cs-CZ" dirty="0" smtClean="0"/>
              <a:t>lineární a kvadratické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=25</m:t>
                      </m:r>
                    </m:oMath>
                  </m:oMathPara>
                </a14:m>
                <a:endParaRPr lang="cs-CZ" b="0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𝑥</m:t>
                    </m:r>
                    <m:r>
                      <a:rPr lang="cs-CZ" b="0" i="1" smtClean="0">
                        <a:latin typeface="Cambria Math"/>
                      </a:rPr>
                      <m:t>+7</m:t>
                    </m:r>
                    <m:r>
                      <a:rPr lang="cs-CZ" b="0" i="1" smtClean="0">
                        <a:latin typeface="Cambria Math"/>
                      </a:rPr>
                      <m:t>𝑦</m:t>
                    </m:r>
                    <m:r>
                      <a:rPr lang="cs-CZ" b="0" i="1" smtClean="0">
                        <a:latin typeface="Cambria Math"/>
                      </a:rPr>
                      <m:t>=31</m:t>
                    </m:r>
                  </m:oMath>
                </a14:m>
                <a:r>
                  <a:rPr lang="cs-CZ" b="0" dirty="0" smtClean="0"/>
                  <a:t>		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𝑥</m:t>
                    </m:r>
                    <m:r>
                      <a:rPr lang="cs-CZ" b="0" i="1" smtClean="0">
                        <a:latin typeface="Cambria Math"/>
                      </a:rPr>
                      <m:t>=31−7</m:t>
                    </m:r>
                    <m:r>
                      <a:rPr lang="cs-CZ" b="0" i="1" smtClean="0">
                        <a:latin typeface="Cambria Math"/>
                      </a:rPr>
                      <m:t>𝑦</m:t>
                    </m:r>
                  </m:oMath>
                </a14:m>
                <a:endParaRPr lang="cs-CZ" b="0" dirty="0" smtClean="0"/>
              </a:p>
              <a:p>
                <a:pPr marL="0" indent="0">
                  <a:buNone/>
                </a:pPr>
                <a:endParaRPr lang="cs-CZ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i="1">
                                  <a:latin typeface="Cambria Math"/>
                                </a:rPr>
                                <m:t>31−7</m:t>
                              </m:r>
                              <m:r>
                                <a:rPr lang="cs-CZ" i="1">
                                  <a:latin typeface="Cambria Math"/>
                                </a:rPr>
                                <m:t>𝑦</m:t>
                              </m:r>
                            </m:e>
                          </m:d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i="1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cs-CZ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i="1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cs-CZ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i="1">
                          <a:latin typeface="Cambria Math"/>
                        </a:rPr>
                        <m:t>=25</m:t>
                      </m:r>
                    </m:oMath>
                  </m:oMathPara>
                </a14:m>
                <a:endParaRPr lang="cs-CZ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(961−217</m:t>
                    </m:r>
                    <m:r>
                      <a:rPr lang="cs-CZ" b="0" i="1" smtClean="0">
                        <a:latin typeface="Cambria Math"/>
                      </a:rPr>
                      <m:t>𝑦</m:t>
                    </m:r>
                    <m:r>
                      <a:rPr lang="cs-CZ" b="0" i="1" smtClean="0">
                        <a:latin typeface="Cambria Math"/>
                      </a:rPr>
                      <m:t>−217</m:t>
                    </m:r>
                    <m:r>
                      <a:rPr lang="cs-CZ" b="0" i="1" smtClean="0">
                        <a:latin typeface="Cambria Math"/>
                      </a:rPr>
                      <m:t>𝑦</m:t>
                    </m:r>
                    <m:r>
                      <a:rPr lang="cs-CZ" b="0" i="1" smtClean="0">
                        <a:latin typeface="Cambria Math"/>
                      </a:rPr>
                      <m:t>+49</m:t>
                    </m:r>
                    <m:sSup>
                      <m:sSupPr>
                        <m:ctrlPr>
                          <a:rPr lang="cs-CZ" i="1">
                            <a:latin typeface="Cambria Math"/>
                          </a:rPr>
                        </m:ctrlPr>
                      </m:sSupPr>
                      <m:e>
                        <m:r>
                          <a:rPr lang="cs-CZ" i="1">
                            <a:latin typeface="Cambria Math"/>
                          </a:rPr>
                          <m:t>𝑦</m:t>
                        </m:r>
                      </m:e>
                      <m:sup>
                        <m:r>
                          <a:rPr lang="cs-CZ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cs-CZ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cs-CZ" dirty="0" smtClean="0"/>
                  <a:t>+</a:t>
                </a:r>
                <a:r>
                  <a:rPr lang="cs-CZ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i="1">
                            <a:latin typeface="Cambria Math"/>
                          </a:rPr>
                        </m:ctrlPr>
                      </m:sSupPr>
                      <m:e>
                        <m:r>
                          <a:rPr lang="cs-CZ" i="1">
                            <a:latin typeface="Cambria Math"/>
                          </a:rPr>
                          <m:t>𝑦</m:t>
                        </m:r>
                      </m:e>
                      <m:sup>
                        <m:r>
                          <a:rPr lang="cs-CZ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cs-CZ" b="0" i="1" smtClean="0">
                        <a:latin typeface="Cambria Math"/>
                      </a:rPr>
                      <m:t>=25</m:t>
                    </m:r>
                  </m:oMath>
                </a14:m>
                <a:endParaRPr lang="cs-CZ" b="0" dirty="0" smtClean="0"/>
              </a:p>
              <a:p>
                <a:pPr marL="0" indent="0">
                  <a:buNone/>
                </a:pP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Přímá spojnice 4"/>
          <p:cNvCxnSpPr/>
          <p:nvPr/>
        </p:nvCxnSpPr>
        <p:spPr>
          <a:xfrm>
            <a:off x="395536" y="2780928"/>
            <a:ext cx="25202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Šipka doprava 3"/>
          <p:cNvSpPr/>
          <p:nvPr/>
        </p:nvSpPr>
        <p:spPr>
          <a:xfrm>
            <a:off x="3203848" y="2276872"/>
            <a:ext cx="86409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6812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Soustavy rovnic  - </a:t>
            </a:r>
            <a:br>
              <a:rPr lang="cs-CZ" dirty="0" smtClean="0"/>
            </a:br>
            <a:r>
              <a:rPr lang="cs-CZ" dirty="0" smtClean="0"/>
              <a:t>lineární a kvadratické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=25</m:t>
                      </m:r>
                    </m:oMath>
                  </m:oMathPara>
                </a14:m>
                <a:endParaRPr lang="cs-CZ" b="0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𝑥</m:t>
                    </m:r>
                    <m:r>
                      <a:rPr lang="cs-CZ" b="0" i="1" smtClean="0">
                        <a:latin typeface="Cambria Math"/>
                      </a:rPr>
                      <m:t>+7</m:t>
                    </m:r>
                    <m:r>
                      <a:rPr lang="cs-CZ" b="0" i="1" smtClean="0">
                        <a:latin typeface="Cambria Math"/>
                      </a:rPr>
                      <m:t>𝑦</m:t>
                    </m:r>
                    <m:r>
                      <a:rPr lang="cs-CZ" b="0" i="1" smtClean="0">
                        <a:latin typeface="Cambria Math"/>
                      </a:rPr>
                      <m:t>=31</m:t>
                    </m:r>
                  </m:oMath>
                </a14:m>
                <a:r>
                  <a:rPr lang="cs-CZ" b="0" dirty="0" smtClean="0"/>
                  <a:t>		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𝑥</m:t>
                    </m:r>
                    <m:r>
                      <a:rPr lang="cs-CZ" b="0" i="1" smtClean="0">
                        <a:latin typeface="Cambria Math"/>
                      </a:rPr>
                      <m:t>=31−7</m:t>
                    </m:r>
                    <m:r>
                      <a:rPr lang="cs-CZ" b="0" i="1" smtClean="0">
                        <a:latin typeface="Cambria Math"/>
                      </a:rPr>
                      <m:t>𝑦</m:t>
                    </m:r>
                  </m:oMath>
                </a14:m>
                <a:endParaRPr lang="cs-CZ" b="0" dirty="0" smtClean="0"/>
              </a:p>
              <a:p>
                <a:pPr marL="0" indent="0">
                  <a:buNone/>
                </a:pPr>
                <a:endParaRPr lang="cs-CZ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i="1">
                                  <a:latin typeface="Cambria Math"/>
                                </a:rPr>
                                <m:t>31−7</m:t>
                              </m:r>
                              <m:r>
                                <a:rPr lang="cs-CZ" i="1">
                                  <a:latin typeface="Cambria Math"/>
                                </a:rPr>
                                <m:t>𝑦</m:t>
                              </m:r>
                            </m:e>
                          </m:d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i="1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cs-CZ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i="1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cs-CZ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i="1">
                          <a:latin typeface="Cambria Math"/>
                        </a:rPr>
                        <m:t>=25</m:t>
                      </m:r>
                    </m:oMath>
                  </m:oMathPara>
                </a14:m>
                <a:endParaRPr lang="cs-CZ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(961−217</m:t>
                    </m:r>
                    <m:r>
                      <a:rPr lang="cs-CZ" b="0" i="1" smtClean="0">
                        <a:latin typeface="Cambria Math"/>
                      </a:rPr>
                      <m:t>𝑦</m:t>
                    </m:r>
                    <m:r>
                      <a:rPr lang="cs-CZ" b="0" i="1" smtClean="0">
                        <a:latin typeface="Cambria Math"/>
                      </a:rPr>
                      <m:t>−217</m:t>
                    </m:r>
                    <m:r>
                      <a:rPr lang="cs-CZ" b="0" i="1" smtClean="0">
                        <a:latin typeface="Cambria Math"/>
                      </a:rPr>
                      <m:t>𝑦</m:t>
                    </m:r>
                    <m:r>
                      <a:rPr lang="cs-CZ" b="0" i="1" smtClean="0">
                        <a:latin typeface="Cambria Math"/>
                      </a:rPr>
                      <m:t>+49</m:t>
                    </m:r>
                    <m:sSup>
                      <m:sSupPr>
                        <m:ctrlPr>
                          <a:rPr lang="cs-CZ" i="1">
                            <a:latin typeface="Cambria Math"/>
                          </a:rPr>
                        </m:ctrlPr>
                      </m:sSupPr>
                      <m:e>
                        <m:r>
                          <a:rPr lang="cs-CZ" i="1">
                            <a:latin typeface="Cambria Math"/>
                          </a:rPr>
                          <m:t>𝑦</m:t>
                        </m:r>
                      </m:e>
                      <m:sup>
                        <m:r>
                          <a:rPr lang="cs-CZ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cs-CZ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cs-CZ" dirty="0" smtClean="0"/>
                  <a:t>+</a:t>
                </a:r>
                <a:r>
                  <a:rPr lang="cs-CZ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i="1">
                            <a:latin typeface="Cambria Math"/>
                          </a:rPr>
                        </m:ctrlPr>
                      </m:sSupPr>
                      <m:e>
                        <m:r>
                          <a:rPr lang="cs-CZ" i="1">
                            <a:latin typeface="Cambria Math"/>
                          </a:rPr>
                          <m:t>𝑦</m:t>
                        </m:r>
                      </m:e>
                      <m:sup>
                        <m:r>
                          <a:rPr lang="cs-CZ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cs-CZ" b="0" i="1" smtClean="0">
                        <a:latin typeface="Cambria Math"/>
                      </a:rPr>
                      <m:t>=25</m:t>
                    </m:r>
                  </m:oMath>
                </a14:m>
                <a:endParaRPr lang="cs-CZ" b="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50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−434</m:t>
                      </m:r>
                      <m:r>
                        <a:rPr lang="cs-CZ" b="0" i="1" smtClean="0">
                          <a:latin typeface="Cambria Math"/>
                        </a:rPr>
                        <m:t>𝑦</m:t>
                      </m:r>
                      <m:r>
                        <a:rPr lang="cs-CZ" b="0" i="1" smtClean="0">
                          <a:latin typeface="Cambria Math"/>
                        </a:rPr>
                        <m:t>+936=0</m:t>
                      </m:r>
                    </m:oMath>
                  </m:oMathPara>
                </a14:m>
                <a:endParaRPr lang="cs-CZ" b="0" dirty="0" smtClean="0"/>
              </a:p>
              <a:p>
                <a:pPr marL="0" indent="0">
                  <a:buNone/>
                </a:pP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Přímá spojnice 4"/>
          <p:cNvCxnSpPr/>
          <p:nvPr/>
        </p:nvCxnSpPr>
        <p:spPr>
          <a:xfrm>
            <a:off x="395536" y="2780928"/>
            <a:ext cx="25202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Šipka doprava 3"/>
          <p:cNvSpPr/>
          <p:nvPr/>
        </p:nvSpPr>
        <p:spPr>
          <a:xfrm>
            <a:off x="3203848" y="2276872"/>
            <a:ext cx="86409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3712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Soustavy rovnic  - </a:t>
            </a:r>
            <a:br>
              <a:rPr lang="cs-CZ" dirty="0" smtClean="0"/>
            </a:br>
            <a:r>
              <a:rPr lang="cs-CZ" dirty="0" smtClean="0"/>
              <a:t>lineární a kvadratické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50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−434</m:t>
                      </m:r>
                      <m:r>
                        <a:rPr lang="cs-CZ" b="0" i="1" smtClean="0">
                          <a:latin typeface="Cambria Math"/>
                        </a:rPr>
                        <m:t>𝑦</m:t>
                      </m:r>
                      <m:r>
                        <a:rPr lang="cs-CZ" b="0" i="1" smtClean="0">
                          <a:latin typeface="Cambria Math"/>
                        </a:rPr>
                        <m:t>+936=0</m:t>
                      </m:r>
                    </m:oMath>
                  </m:oMathPara>
                </a14:m>
                <a:endParaRPr lang="cs-CZ" b="0" dirty="0" smtClean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33126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Soustavy rovnic  - </a:t>
            </a:r>
            <a:br>
              <a:rPr lang="cs-CZ" dirty="0" smtClean="0"/>
            </a:br>
            <a:r>
              <a:rPr lang="cs-CZ" dirty="0" smtClean="0"/>
              <a:t>lineární a kvadratické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50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−434</m:t>
                      </m:r>
                      <m:r>
                        <a:rPr lang="cs-CZ" b="0" i="1" smtClean="0">
                          <a:latin typeface="Cambria Math"/>
                        </a:rPr>
                        <m:t>𝑦</m:t>
                      </m:r>
                      <m:r>
                        <a:rPr lang="cs-CZ" b="0" i="1" smtClean="0">
                          <a:latin typeface="Cambria Math"/>
                        </a:rPr>
                        <m:t>+936=0</m:t>
                      </m:r>
                    </m:oMath>
                  </m:oMathPara>
                </a14:m>
                <a:endParaRPr lang="cs-CZ" b="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𝐷</m:t>
                      </m:r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−4.</m:t>
                      </m:r>
                      <m:r>
                        <a:rPr lang="cs-CZ" b="0" i="1" smtClean="0">
                          <a:latin typeface="Cambria Math"/>
                        </a:rPr>
                        <m:t>𝑎</m:t>
                      </m:r>
                      <m:r>
                        <a:rPr lang="cs-CZ" b="0" i="1" smtClean="0">
                          <a:latin typeface="Cambria Math"/>
                        </a:rPr>
                        <m:t>.</m:t>
                      </m:r>
                      <m:r>
                        <a:rPr lang="cs-CZ" b="0" i="1" smtClean="0">
                          <a:latin typeface="Cambria Math"/>
                        </a:rPr>
                        <m:t>𝑐</m:t>
                      </m:r>
                    </m:oMath>
                  </m:oMathPara>
                </a14:m>
                <a:endParaRPr lang="cs-CZ" b="0" dirty="0" smtClean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2891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Soustavy rovnic  - </a:t>
            </a:r>
            <a:br>
              <a:rPr lang="cs-CZ" dirty="0" smtClean="0"/>
            </a:br>
            <a:r>
              <a:rPr lang="cs-CZ" dirty="0" smtClean="0"/>
              <a:t>lineární a kvadratické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50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−434</m:t>
                      </m:r>
                      <m:r>
                        <a:rPr lang="cs-CZ" b="0" i="1" smtClean="0">
                          <a:latin typeface="Cambria Math"/>
                        </a:rPr>
                        <m:t>𝑦</m:t>
                      </m:r>
                      <m:r>
                        <a:rPr lang="cs-CZ" b="0" i="1" smtClean="0">
                          <a:latin typeface="Cambria Math"/>
                        </a:rPr>
                        <m:t>+936=0</m:t>
                      </m:r>
                    </m:oMath>
                  </m:oMathPara>
                </a14:m>
                <a:endParaRPr lang="cs-CZ" b="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𝐷</m:t>
                      </m:r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−4.</m:t>
                      </m:r>
                      <m:r>
                        <a:rPr lang="cs-CZ" b="0" i="1" smtClean="0">
                          <a:latin typeface="Cambria Math"/>
                        </a:rPr>
                        <m:t>𝑎</m:t>
                      </m:r>
                      <m:r>
                        <a:rPr lang="cs-CZ" b="0" i="1" smtClean="0">
                          <a:latin typeface="Cambria Math"/>
                        </a:rPr>
                        <m:t>.</m:t>
                      </m:r>
                      <m:r>
                        <a:rPr lang="cs-CZ" b="0" i="1" smtClean="0">
                          <a:latin typeface="Cambria Math"/>
                        </a:rPr>
                        <m:t>𝑐</m:t>
                      </m:r>
                    </m:oMath>
                  </m:oMathPara>
                </a14:m>
                <a:endParaRPr lang="cs-CZ" b="0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cs-CZ" i="1">
                        <a:latin typeface="Cambria Math"/>
                      </a:rPr>
                      <m:t>𝐷</m:t>
                    </m:r>
                    <m:r>
                      <a:rPr lang="cs-CZ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cs-CZ" i="1">
                            <a:latin typeface="Cambria Math"/>
                          </a:rPr>
                        </m:ctrlPr>
                      </m:sSupPr>
                      <m:e>
                        <m:r>
                          <a:rPr lang="cs-CZ" b="0" i="1" smtClean="0">
                            <a:latin typeface="Cambria Math"/>
                          </a:rPr>
                          <m:t>(−434)</m:t>
                        </m:r>
                      </m:e>
                      <m:sup>
                        <m:r>
                          <a:rPr lang="cs-CZ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cs-CZ" i="1">
                        <a:latin typeface="Cambria Math"/>
                      </a:rPr>
                      <m:t>−4.</m:t>
                    </m:r>
                    <m:r>
                      <a:rPr lang="cs-CZ" b="0" i="1" smtClean="0">
                        <a:latin typeface="Cambria Math"/>
                      </a:rPr>
                      <m:t>50</m:t>
                    </m:r>
                    <m:r>
                      <a:rPr lang="cs-CZ" i="1">
                        <a:latin typeface="Cambria Math"/>
                      </a:rPr>
                      <m:t>.</m:t>
                    </m:r>
                  </m:oMath>
                </a14:m>
                <a:r>
                  <a:rPr lang="cs-CZ" dirty="0"/>
                  <a:t>936</a:t>
                </a:r>
                <a:r>
                  <a:rPr lang="cs-CZ" dirty="0" smtClean="0"/>
                  <a:t>=</a:t>
                </a: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70997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Soustavy rovnic  - </a:t>
            </a:r>
            <a:br>
              <a:rPr lang="cs-CZ" dirty="0" smtClean="0"/>
            </a:br>
            <a:r>
              <a:rPr lang="cs-CZ" dirty="0" smtClean="0"/>
              <a:t>lineární a kvadratické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50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−434</m:t>
                      </m:r>
                      <m:r>
                        <a:rPr lang="cs-CZ" b="0" i="1" smtClean="0">
                          <a:latin typeface="Cambria Math"/>
                        </a:rPr>
                        <m:t>𝑦</m:t>
                      </m:r>
                      <m:r>
                        <a:rPr lang="cs-CZ" b="0" i="1" smtClean="0">
                          <a:latin typeface="Cambria Math"/>
                        </a:rPr>
                        <m:t>+936=0</m:t>
                      </m:r>
                    </m:oMath>
                  </m:oMathPara>
                </a14:m>
                <a:endParaRPr lang="cs-CZ" b="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𝐷</m:t>
                      </m:r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−4.</m:t>
                      </m:r>
                      <m:r>
                        <a:rPr lang="cs-CZ" b="0" i="1" smtClean="0">
                          <a:latin typeface="Cambria Math"/>
                        </a:rPr>
                        <m:t>𝑎</m:t>
                      </m:r>
                      <m:r>
                        <a:rPr lang="cs-CZ" b="0" i="1" smtClean="0">
                          <a:latin typeface="Cambria Math"/>
                        </a:rPr>
                        <m:t>.</m:t>
                      </m:r>
                      <m:r>
                        <a:rPr lang="cs-CZ" b="0" i="1" smtClean="0">
                          <a:latin typeface="Cambria Math"/>
                        </a:rPr>
                        <m:t>𝑐</m:t>
                      </m:r>
                    </m:oMath>
                  </m:oMathPara>
                </a14:m>
                <a:endParaRPr lang="cs-CZ" b="0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cs-CZ" i="1">
                        <a:latin typeface="Cambria Math"/>
                      </a:rPr>
                      <m:t>𝐷</m:t>
                    </m:r>
                    <m:r>
                      <a:rPr lang="cs-CZ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cs-CZ" i="1">
                            <a:latin typeface="Cambria Math"/>
                          </a:rPr>
                        </m:ctrlPr>
                      </m:sSupPr>
                      <m:e>
                        <m:r>
                          <a:rPr lang="cs-CZ" b="0" i="1" smtClean="0">
                            <a:latin typeface="Cambria Math"/>
                          </a:rPr>
                          <m:t>(−434)</m:t>
                        </m:r>
                      </m:e>
                      <m:sup>
                        <m:r>
                          <a:rPr lang="cs-CZ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cs-CZ" i="1">
                        <a:latin typeface="Cambria Math"/>
                      </a:rPr>
                      <m:t>−4.</m:t>
                    </m:r>
                    <m:r>
                      <a:rPr lang="cs-CZ" b="0" i="1" smtClean="0">
                        <a:latin typeface="Cambria Math"/>
                      </a:rPr>
                      <m:t>50</m:t>
                    </m:r>
                    <m:r>
                      <a:rPr lang="cs-CZ" i="1">
                        <a:latin typeface="Cambria Math"/>
                      </a:rPr>
                      <m:t>.</m:t>
                    </m:r>
                  </m:oMath>
                </a14:m>
                <a:r>
                  <a:rPr lang="cs-CZ" dirty="0"/>
                  <a:t>936= 188356- 187200= </a:t>
                </a:r>
                <a:r>
                  <a:rPr lang="cs-CZ" dirty="0" smtClean="0"/>
                  <a:t>1156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60081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Soustavy rovnic  - </a:t>
            </a:r>
            <a:br>
              <a:rPr lang="cs-CZ" dirty="0" smtClean="0"/>
            </a:br>
            <a:r>
              <a:rPr lang="cs-CZ" dirty="0" smtClean="0"/>
              <a:t>lineární a kvadratické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50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−434</m:t>
                      </m:r>
                      <m:r>
                        <a:rPr lang="cs-CZ" b="0" i="1" smtClean="0">
                          <a:latin typeface="Cambria Math"/>
                        </a:rPr>
                        <m:t>𝑦</m:t>
                      </m:r>
                      <m:r>
                        <a:rPr lang="cs-CZ" b="0" i="1" smtClean="0">
                          <a:latin typeface="Cambria Math"/>
                        </a:rPr>
                        <m:t>+936=0</m:t>
                      </m:r>
                    </m:oMath>
                  </m:oMathPara>
                </a14:m>
                <a:endParaRPr lang="cs-CZ" b="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𝐷</m:t>
                      </m:r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−4.</m:t>
                      </m:r>
                      <m:r>
                        <a:rPr lang="cs-CZ" b="0" i="1" smtClean="0">
                          <a:latin typeface="Cambria Math"/>
                        </a:rPr>
                        <m:t>𝑎</m:t>
                      </m:r>
                      <m:r>
                        <a:rPr lang="cs-CZ" b="0" i="1" smtClean="0">
                          <a:latin typeface="Cambria Math"/>
                        </a:rPr>
                        <m:t>.</m:t>
                      </m:r>
                      <m:r>
                        <a:rPr lang="cs-CZ" b="0" i="1" smtClean="0">
                          <a:latin typeface="Cambria Math"/>
                        </a:rPr>
                        <m:t>𝑐</m:t>
                      </m:r>
                    </m:oMath>
                  </m:oMathPara>
                </a14:m>
                <a:endParaRPr lang="cs-CZ" b="0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cs-CZ" i="1">
                        <a:latin typeface="Cambria Math"/>
                      </a:rPr>
                      <m:t>𝐷</m:t>
                    </m:r>
                    <m:r>
                      <a:rPr lang="cs-CZ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cs-CZ" i="1">
                            <a:latin typeface="Cambria Math"/>
                          </a:rPr>
                        </m:ctrlPr>
                      </m:sSupPr>
                      <m:e>
                        <m:r>
                          <a:rPr lang="cs-CZ" b="0" i="1" smtClean="0">
                            <a:latin typeface="Cambria Math"/>
                          </a:rPr>
                          <m:t>(−434)</m:t>
                        </m:r>
                      </m:e>
                      <m:sup>
                        <m:r>
                          <a:rPr lang="cs-CZ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cs-CZ" i="1">
                        <a:latin typeface="Cambria Math"/>
                      </a:rPr>
                      <m:t>−4.</m:t>
                    </m:r>
                    <m:r>
                      <a:rPr lang="cs-CZ" b="0" i="1" smtClean="0">
                        <a:latin typeface="Cambria Math"/>
                      </a:rPr>
                      <m:t>50</m:t>
                    </m:r>
                    <m:r>
                      <a:rPr lang="cs-CZ" i="1">
                        <a:latin typeface="Cambria Math"/>
                      </a:rPr>
                      <m:t>.</m:t>
                    </m:r>
                  </m:oMath>
                </a14:m>
                <a:r>
                  <a:rPr lang="cs-CZ" dirty="0"/>
                  <a:t>936= 188356- 187200= </a:t>
                </a:r>
                <a:r>
                  <a:rPr lang="cs-CZ" dirty="0" smtClean="0"/>
                  <a:t>1156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1,2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−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𝑏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𝐷</m:t>
                              </m:r>
                            </m:e>
                          </m:rad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2.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cs-CZ" b="0" dirty="0" smtClean="0"/>
              </a:p>
              <a:p>
                <a:pPr marL="0" indent="0">
                  <a:buNone/>
                </a:pP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67264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Soustavy rovnic  - </a:t>
            </a:r>
            <a:br>
              <a:rPr lang="cs-CZ" dirty="0" smtClean="0"/>
            </a:br>
            <a:r>
              <a:rPr lang="cs-CZ" dirty="0" smtClean="0"/>
              <a:t>lineární a kvadratické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50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−434</m:t>
                      </m:r>
                      <m:r>
                        <a:rPr lang="cs-CZ" b="0" i="1" smtClean="0">
                          <a:latin typeface="Cambria Math"/>
                        </a:rPr>
                        <m:t>𝑦</m:t>
                      </m:r>
                      <m:r>
                        <a:rPr lang="cs-CZ" b="0" i="1" smtClean="0">
                          <a:latin typeface="Cambria Math"/>
                        </a:rPr>
                        <m:t>+936=0</m:t>
                      </m:r>
                    </m:oMath>
                  </m:oMathPara>
                </a14:m>
                <a:endParaRPr lang="cs-CZ" b="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𝐷</m:t>
                      </m:r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−4.</m:t>
                      </m:r>
                      <m:r>
                        <a:rPr lang="cs-CZ" b="0" i="1" smtClean="0">
                          <a:latin typeface="Cambria Math"/>
                        </a:rPr>
                        <m:t>𝑎</m:t>
                      </m:r>
                      <m:r>
                        <a:rPr lang="cs-CZ" b="0" i="1" smtClean="0">
                          <a:latin typeface="Cambria Math"/>
                        </a:rPr>
                        <m:t>.</m:t>
                      </m:r>
                      <m:r>
                        <a:rPr lang="cs-CZ" b="0" i="1" smtClean="0">
                          <a:latin typeface="Cambria Math"/>
                        </a:rPr>
                        <m:t>𝑐</m:t>
                      </m:r>
                    </m:oMath>
                  </m:oMathPara>
                </a14:m>
                <a:endParaRPr lang="cs-CZ" b="0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cs-CZ" i="1">
                        <a:latin typeface="Cambria Math"/>
                      </a:rPr>
                      <m:t>𝐷</m:t>
                    </m:r>
                    <m:r>
                      <a:rPr lang="cs-CZ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cs-CZ" i="1">
                            <a:latin typeface="Cambria Math"/>
                          </a:rPr>
                        </m:ctrlPr>
                      </m:sSupPr>
                      <m:e>
                        <m:r>
                          <a:rPr lang="cs-CZ" b="0" i="1" smtClean="0">
                            <a:latin typeface="Cambria Math"/>
                          </a:rPr>
                          <m:t>(−434)</m:t>
                        </m:r>
                      </m:e>
                      <m:sup>
                        <m:r>
                          <a:rPr lang="cs-CZ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cs-CZ" i="1">
                        <a:latin typeface="Cambria Math"/>
                      </a:rPr>
                      <m:t>−4.</m:t>
                    </m:r>
                    <m:r>
                      <a:rPr lang="cs-CZ" b="0" i="1" smtClean="0">
                        <a:latin typeface="Cambria Math"/>
                      </a:rPr>
                      <m:t>50</m:t>
                    </m:r>
                    <m:r>
                      <a:rPr lang="cs-CZ" i="1">
                        <a:latin typeface="Cambria Math"/>
                      </a:rPr>
                      <m:t>.</m:t>
                    </m:r>
                  </m:oMath>
                </a14:m>
                <a:r>
                  <a:rPr lang="cs-CZ" dirty="0"/>
                  <a:t>936= 188356- 187200= </a:t>
                </a:r>
                <a:r>
                  <a:rPr lang="cs-CZ" dirty="0" smtClean="0"/>
                  <a:t>1156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1,2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−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𝑏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𝐷</m:t>
                              </m:r>
                            </m:e>
                          </m:rad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2.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cs-CZ" b="0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1,2</m:t>
                        </m:r>
                      </m:sub>
                    </m:sSub>
                    <m:r>
                      <a:rPr lang="cs-CZ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i="1">
                            <a:latin typeface="Cambria Math"/>
                          </a:rPr>
                          <m:t>−</m:t>
                        </m:r>
                        <m:r>
                          <a:rPr lang="cs-CZ" b="0" i="1" smtClean="0">
                            <a:latin typeface="Cambria Math"/>
                          </a:rPr>
                          <m:t>(−434)</m:t>
                        </m:r>
                        <m:r>
                          <a:rPr lang="cs-CZ" i="1">
                            <a:latin typeface="Cambria Math"/>
                            <a:ea typeface="Cambria Math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cs-CZ" i="1"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b="0" i="1" smtClean="0">
                                <a:latin typeface="Cambria Math"/>
                                <a:ea typeface="Cambria Math"/>
                              </a:rPr>
                              <m:t>1156</m:t>
                            </m:r>
                          </m:e>
                        </m:rad>
                      </m:num>
                      <m:den>
                        <m:r>
                          <a:rPr lang="cs-CZ" i="1">
                            <a:latin typeface="Cambria Math"/>
                          </a:rPr>
                          <m:t>2.</m:t>
                        </m:r>
                        <m:r>
                          <a:rPr lang="cs-CZ" b="0" i="1" smtClean="0">
                            <a:latin typeface="Cambria Math"/>
                          </a:rPr>
                          <m:t>50</m:t>
                        </m:r>
                      </m:den>
                    </m:f>
                  </m:oMath>
                </a14:m>
                <a:r>
                  <a:rPr lang="cs-CZ" dirty="0" smtClean="0"/>
                  <a:t>=</a:t>
                </a: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46306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Soustavy rovnic  - </a:t>
            </a:r>
            <a:br>
              <a:rPr lang="cs-CZ" dirty="0" smtClean="0"/>
            </a:br>
            <a:r>
              <a:rPr lang="cs-CZ" dirty="0" smtClean="0"/>
              <a:t>lineární a kvadratické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50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−434</m:t>
                      </m:r>
                      <m:r>
                        <a:rPr lang="cs-CZ" b="0" i="1" smtClean="0">
                          <a:latin typeface="Cambria Math"/>
                        </a:rPr>
                        <m:t>𝑦</m:t>
                      </m:r>
                      <m:r>
                        <a:rPr lang="cs-CZ" b="0" i="1" smtClean="0">
                          <a:latin typeface="Cambria Math"/>
                        </a:rPr>
                        <m:t>+936=0</m:t>
                      </m:r>
                    </m:oMath>
                  </m:oMathPara>
                </a14:m>
                <a:endParaRPr lang="cs-CZ" b="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𝐷</m:t>
                      </m:r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−4.</m:t>
                      </m:r>
                      <m:r>
                        <a:rPr lang="cs-CZ" b="0" i="1" smtClean="0">
                          <a:latin typeface="Cambria Math"/>
                        </a:rPr>
                        <m:t>𝑎</m:t>
                      </m:r>
                      <m:r>
                        <a:rPr lang="cs-CZ" b="0" i="1" smtClean="0">
                          <a:latin typeface="Cambria Math"/>
                        </a:rPr>
                        <m:t>.</m:t>
                      </m:r>
                      <m:r>
                        <a:rPr lang="cs-CZ" b="0" i="1" smtClean="0">
                          <a:latin typeface="Cambria Math"/>
                        </a:rPr>
                        <m:t>𝑐</m:t>
                      </m:r>
                    </m:oMath>
                  </m:oMathPara>
                </a14:m>
                <a:endParaRPr lang="cs-CZ" b="0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cs-CZ" i="1">
                        <a:latin typeface="Cambria Math"/>
                      </a:rPr>
                      <m:t>𝐷</m:t>
                    </m:r>
                    <m:r>
                      <a:rPr lang="cs-CZ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cs-CZ" i="1">
                            <a:latin typeface="Cambria Math"/>
                          </a:rPr>
                        </m:ctrlPr>
                      </m:sSupPr>
                      <m:e>
                        <m:r>
                          <a:rPr lang="cs-CZ" b="0" i="1" smtClean="0">
                            <a:latin typeface="Cambria Math"/>
                          </a:rPr>
                          <m:t>(−434)</m:t>
                        </m:r>
                      </m:e>
                      <m:sup>
                        <m:r>
                          <a:rPr lang="cs-CZ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cs-CZ" i="1">
                        <a:latin typeface="Cambria Math"/>
                      </a:rPr>
                      <m:t>−4.</m:t>
                    </m:r>
                    <m:r>
                      <a:rPr lang="cs-CZ" b="0" i="1" smtClean="0">
                        <a:latin typeface="Cambria Math"/>
                      </a:rPr>
                      <m:t>50</m:t>
                    </m:r>
                    <m:r>
                      <a:rPr lang="cs-CZ" i="1">
                        <a:latin typeface="Cambria Math"/>
                      </a:rPr>
                      <m:t>.</m:t>
                    </m:r>
                  </m:oMath>
                </a14:m>
                <a:r>
                  <a:rPr lang="cs-CZ" dirty="0"/>
                  <a:t>936= 188356- 187200= </a:t>
                </a:r>
                <a:r>
                  <a:rPr lang="cs-CZ" dirty="0" smtClean="0"/>
                  <a:t>1156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1,2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−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𝑏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𝐷</m:t>
                              </m:r>
                            </m:e>
                          </m:rad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2.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cs-CZ" b="0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1,2</m:t>
                        </m:r>
                      </m:sub>
                    </m:sSub>
                    <m:r>
                      <a:rPr lang="cs-CZ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i="1">
                            <a:latin typeface="Cambria Math"/>
                          </a:rPr>
                          <m:t>−</m:t>
                        </m:r>
                        <m:r>
                          <a:rPr lang="cs-CZ" b="0" i="1" smtClean="0">
                            <a:latin typeface="Cambria Math"/>
                          </a:rPr>
                          <m:t>(−434)</m:t>
                        </m:r>
                        <m:r>
                          <a:rPr lang="cs-CZ" i="1">
                            <a:latin typeface="Cambria Math"/>
                            <a:ea typeface="Cambria Math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cs-CZ" i="1"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b="0" i="1" smtClean="0">
                                <a:latin typeface="Cambria Math"/>
                                <a:ea typeface="Cambria Math"/>
                              </a:rPr>
                              <m:t>1156</m:t>
                            </m:r>
                          </m:e>
                        </m:rad>
                      </m:num>
                      <m:den>
                        <m:r>
                          <a:rPr lang="cs-CZ" i="1">
                            <a:latin typeface="Cambria Math"/>
                          </a:rPr>
                          <m:t>2.</m:t>
                        </m:r>
                        <m:r>
                          <a:rPr lang="cs-CZ" b="0" i="1" smtClean="0">
                            <a:latin typeface="Cambria Math"/>
                          </a:rPr>
                          <m:t>50</m:t>
                        </m:r>
                      </m:den>
                    </m:f>
                  </m:oMath>
                </a14:m>
                <a:r>
                  <a:rPr lang="cs-CZ" dirty="0" smtClean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i="1">
                            <a:latin typeface="Cambria Math"/>
                          </a:rPr>
                          <m:t>434</m:t>
                        </m:r>
                        <m:r>
                          <a:rPr lang="cs-CZ" i="1">
                            <a:latin typeface="Cambria Math"/>
                            <a:ea typeface="Cambria Math"/>
                          </a:rPr>
                          <m:t>±</m:t>
                        </m:r>
                        <m:r>
                          <a:rPr lang="cs-CZ" b="0" i="1" smtClean="0">
                            <a:latin typeface="Cambria Math"/>
                            <a:ea typeface="Cambria Math"/>
                          </a:rPr>
                          <m:t>34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  <a:ea typeface="Cambria Math"/>
                          </a:rPr>
                          <m:t>100</m:t>
                        </m:r>
                      </m:den>
                    </m:f>
                  </m:oMath>
                </a14:m>
                <a:r>
                  <a:rPr lang="cs-CZ" dirty="0"/>
                  <a:t>=.</a:t>
                </a:r>
                <a:r>
                  <a:rPr lang="cs-CZ" dirty="0" smtClean="0"/>
                  <a:t>.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cs-CZ" dirty="0" smtClean="0"/>
                  <a:t>=4,68 </a:t>
                </a:r>
                <a14:m>
                  <m:oMath xmlns:m="http://schemas.openxmlformats.org/officeDocument/2006/math">
                    <m:r>
                      <a:rPr lang="cs-CZ" b="0" i="0" smtClean="0">
                        <a:latin typeface="Cambria Math"/>
                      </a:rPr>
                      <m:t>..</m:t>
                    </m:r>
                    <m:sSub>
                      <m:sSubPr>
                        <m:ctrlPr>
                          <a:rPr lang="cs-CZ" i="1">
                            <a:latin typeface="Cambria Math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=4</m:t>
                    </m:r>
                  </m:oMath>
                </a14:m>
                <a:endParaRPr lang="cs-CZ" dirty="0"/>
              </a:p>
              <a:p>
                <a:pPr marL="0" indent="0">
                  <a:buNone/>
                </a:pP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3844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Soustavy rovnic  - </a:t>
            </a:r>
            <a:br>
              <a:rPr lang="cs-CZ" dirty="0" smtClean="0"/>
            </a:br>
            <a:r>
              <a:rPr lang="cs-CZ" dirty="0" smtClean="0"/>
              <a:t>lineární a kvadratické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cs-CZ" dirty="0" smtClean="0"/>
                  <a:t>=4,68 </a:t>
                </a:r>
                <a:endParaRPr lang="cs-CZ" i="1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=4</m:t>
                      </m:r>
                    </m:oMath>
                  </m:oMathPara>
                </a14:m>
                <a:endParaRPr lang="cs-CZ" dirty="0"/>
              </a:p>
              <a:p>
                <a:pPr marL="0" indent="0">
                  <a:buNone/>
                </a:pPr>
                <a:r>
                  <a:rPr lang="cs-CZ" dirty="0" smtClean="0"/>
                  <a:t>Dosadíme do osamostatněné neznámé ze začátku výpočtu a ke každému „y“ najdeme „x“.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i="1">
                          <a:latin typeface="Cambria Math"/>
                        </a:rPr>
                        <m:t>𝑥</m:t>
                      </m:r>
                      <m:r>
                        <a:rPr lang="cs-CZ" i="1">
                          <a:latin typeface="Cambria Math"/>
                        </a:rPr>
                        <m:t>=31−7</m:t>
                      </m:r>
                      <m:r>
                        <a:rPr lang="cs-CZ" i="1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cs-CZ" dirty="0" smtClean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61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26605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Soustavy rovnic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0272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Soustavy rovnic  - </a:t>
            </a:r>
            <a:br>
              <a:rPr lang="cs-CZ" dirty="0" smtClean="0"/>
            </a:br>
            <a:r>
              <a:rPr lang="cs-CZ" dirty="0" smtClean="0"/>
              <a:t>lineární a kvadratické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cs-CZ" dirty="0" smtClean="0"/>
                  <a:t>=4,68 </a:t>
                </a:r>
                <a:endParaRPr lang="cs-CZ" i="1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=4</m:t>
                      </m:r>
                    </m:oMath>
                  </m:oMathPara>
                </a14:m>
                <a:endParaRPr lang="cs-CZ" dirty="0"/>
              </a:p>
              <a:p>
                <a:pPr marL="0" indent="0">
                  <a:buNone/>
                </a:pPr>
                <a:r>
                  <a:rPr lang="cs-CZ" dirty="0" smtClean="0"/>
                  <a:t>Dosadíme do osamostatněné neznámé ze začátku výpočtu a ke každému „y“ najdeme „x“.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i="1">
                          <a:latin typeface="Cambria Math"/>
                        </a:rPr>
                        <m:t>𝑥</m:t>
                      </m:r>
                      <m:r>
                        <a:rPr lang="cs-CZ" i="1">
                          <a:latin typeface="Cambria Math"/>
                        </a:rPr>
                        <m:t>=31−7</m:t>
                      </m:r>
                      <m:r>
                        <a:rPr lang="cs-CZ" i="1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cs-CZ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cs-CZ" dirty="0"/>
                  <a:t>=31- 7.4,68 = -</a:t>
                </a:r>
                <a:r>
                  <a:rPr lang="cs-CZ" dirty="0" smtClean="0"/>
                  <a:t>1,76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61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9572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Soustavy rovnic  - </a:t>
            </a:r>
            <a:br>
              <a:rPr lang="cs-CZ" dirty="0" smtClean="0"/>
            </a:br>
            <a:r>
              <a:rPr lang="cs-CZ" dirty="0" smtClean="0"/>
              <a:t>lineární a kvadratické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cs-CZ" dirty="0" smtClean="0"/>
                  <a:t>=4,68 </a:t>
                </a:r>
                <a:endParaRPr lang="cs-CZ" i="1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=4</m:t>
                      </m:r>
                    </m:oMath>
                  </m:oMathPara>
                </a14:m>
                <a:endParaRPr lang="cs-CZ" dirty="0"/>
              </a:p>
              <a:p>
                <a:pPr marL="0" indent="0">
                  <a:buNone/>
                </a:pPr>
                <a:r>
                  <a:rPr lang="cs-CZ" dirty="0" smtClean="0"/>
                  <a:t>Dosadíme do osamostatněné neznámé ze začátku výpočtu a ke každému „y“ najdeme „x“.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i="1">
                          <a:latin typeface="Cambria Math"/>
                        </a:rPr>
                        <m:t>𝑥</m:t>
                      </m:r>
                      <m:r>
                        <a:rPr lang="cs-CZ" i="1">
                          <a:latin typeface="Cambria Math"/>
                        </a:rPr>
                        <m:t>=31−7</m:t>
                      </m:r>
                      <m:r>
                        <a:rPr lang="cs-CZ" i="1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cs-CZ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cs-CZ" dirty="0"/>
                  <a:t>=31- 7.4,68 = -1,76</a:t>
                </a:r>
                <a:endParaRPr lang="cs-CZ" dirty="0" smtClean="0"/>
              </a:p>
              <a:p>
                <a:pPr marL="0" indent="0">
                  <a:buNone/>
                </a:pPr>
                <a:r>
                  <a:rPr lang="cs-CZ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cs-CZ" dirty="0"/>
                  <a:t>=31- </a:t>
                </a:r>
                <a:r>
                  <a:rPr lang="cs-CZ" dirty="0" smtClean="0"/>
                  <a:t>7.4 = 3</a:t>
                </a: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61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610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Soustavy rovnic  - </a:t>
            </a:r>
            <a:br>
              <a:rPr lang="cs-CZ" dirty="0" smtClean="0"/>
            </a:br>
            <a:r>
              <a:rPr lang="cs-CZ" dirty="0" smtClean="0"/>
              <a:t>lineární a kvadratické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cs-CZ" dirty="0" smtClean="0">
                    <a:latin typeface="Cambria Math"/>
                  </a:rPr>
                  <a:t>Výsledky soustavy jsou dvě uspořádané dvojice </a:t>
                </a:r>
                <a:r>
                  <a:rPr lang="en-US" dirty="0" smtClean="0">
                    <a:latin typeface="Cambria Math"/>
                  </a:rPr>
                  <a:t>[x</a:t>
                </a:r>
                <a:r>
                  <a:rPr lang="cs-CZ" dirty="0" smtClean="0">
                    <a:latin typeface="Cambria Math"/>
                  </a:rPr>
                  <a:t>;y</a:t>
                </a:r>
                <a:r>
                  <a:rPr lang="en-US" dirty="0" smtClean="0">
                    <a:latin typeface="Cambria Math"/>
                  </a:rPr>
                  <a:t>]</a:t>
                </a:r>
                <a:r>
                  <a:rPr lang="cs-CZ" dirty="0" smtClean="0">
                    <a:latin typeface="Cambria Math"/>
                  </a:rPr>
                  <a:t>.</a:t>
                </a:r>
              </a:p>
              <a:p>
                <a:pPr marL="0" indent="0">
                  <a:buNone/>
                </a:pPr>
                <a:endParaRPr lang="cs-CZ" dirty="0" smtClean="0">
                  <a:latin typeface="Cambria Math"/>
                </a:endParaRPr>
              </a:p>
              <a:p>
                <a:pPr marL="0" indent="0">
                  <a:buNone/>
                </a:pPr>
                <a:r>
                  <a:rPr lang="en-US" dirty="0" smtClean="0">
                    <a:latin typeface="Cambria Math"/>
                  </a:rPr>
                  <a:t>[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i="1">
                            <a:solidFill>
                              <a:srgbClr val="FF0000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cs-CZ" dirty="0" smtClean="0">
                    <a:latin typeface="Cambria Math"/>
                  </a:rPr>
                  <a:t>;</a:t>
                </a:r>
                <a:r>
                  <a:rPr lang="cs-CZ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cs-CZ" i="1">
                            <a:solidFill>
                              <a:schemeClr val="tx2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>
                    <a:latin typeface="Cambria Math"/>
                  </a:rPr>
                  <a:t>]</a:t>
                </a:r>
                <a:r>
                  <a:rPr lang="en-US" dirty="0">
                    <a:latin typeface="Cambria Math"/>
                  </a:rPr>
                  <a:t> </a:t>
                </a:r>
                <a:r>
                  <a:rPr lang="cs-CZ" dirty="0" smtClean="0">
                    <a:latin typeface="Cambria Math"/>
                  </a:rPr>
                  <a:t>…</a:t>
                </a:r>
                <a:r>
                  <a:rPr lang="en-US" dirty="0" smtClean="0">
                    <a:latin typeface="Cambria Math"/>
                  </a:rPr>
                  <a:t>[</a:t>
                </a:r>
                <a:r>
                  <a:rPr lang="cs-CZ" dirty="0">
                    <a:solidFill>
                      <a:srgbClr val="FF0000"/>
                    </a:solidFill>
                    <a:latin typeface="Cambria Math"/>
                  </a:rPr>
                  <a:t>-1,76</a:t>
                </a:r>
                <a:r>
                  <a:rPr lang="cs-CZ" dirty="0">
                    <a:latin typeface="Cambria Math"/>
                  </a:rPr>
                  <a:t>;</a:t>
                </a:r>
                <a:r>
                  <a:rPr lang="cs-CZ" dirty="0">
                    <a:solidFill>
                      <a:schemeClr val="tx2"/>
                    </a:solidFill>
                    <a:latin typeface="Cambria Math"/>
                  </a:rPr>
                  <a:t>4,68</a:t>
                </a:r>
                <a:r>
                  <a:rPr lang="en-US" dirty="0">
                    <a:latin typeface="Cambria Math"/>
                  </a:rPr>
                  <a:t>]</a:t>
                </a:r>
                <a:endParaRPr lang="cs-CZ" i="1" dirty="0">
                  <a:latin typeface="Cambria Math"/>
                </a:endParaRPr>
              </a:p>
              <a:p>
                <a:pPr marL="0" indent="0">
                  <a:buNone/>
                </a:pPr>
                <a:r>
                  <a:rPr lang="en-US" dirty="0">
                    <a:latin typeface="Cambria Math"/>
                  </a:rPr>
                  <a:t>[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solidFill>
                              <a:schemeClr val="accent3">
                                <a:lumMod val="75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i="1">
                            <a:solidFill>
                              <a:schemeClr val="accent3">
                                <a:lumMod val="75000"/>
                              </a:schemeClr>
                            </a:solidFill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b="0" i="1" smtClean="0">
                            <a:solidFill>
                              <a:schemeClr val="accent3">
                                <a:lumMod val="75000"/>
                              </a:schemeClr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cs-CZ" dirty="0">
                    <a:latin typeface="Cambria Math"/>
                  </a:rPr>
                  <a:t>;</a:t>
                </a:r>
                <a:r>
                  <a:rPr lang="cs-CZ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>
                    <a:latin typeface="Cambria Math"/>
                  </a:rPr>
                  <a:t>]</a:t>
                </a:r>
                <a:r>
                  <a:rPr lang="cs-CZ" dirty="0" smtClean="0">
                    <a:latin typeface="Cambria Math"/>
                  </a:rPr>
                  <a:t>…</a:t>
                </a:r>
                <a:r>
                  <a:rPr lang="en-US" dirty="0" smtClean="0">
                    <a:latin typeface="Cambria Math"/>
                  </a:rPr>
                  <a:t>[</a:t>
                </a:r>
                <a:r>
                  <a:rPr lang="cs-CZ" dirty="0" smtClean="0">
                    <a:solidFill>
                      <a:schemeClr val="accent3">
                        <a:lumMod val="75000"/>
                      </a:schemeClr>
                    </a:solidFill>
                    <a:latin typeface="Cambria Math"/>
                  </a:rPr>
                  <a:t>3</a:t>
                </a:r>
                <a:r>
                  <a:rPr lang="cs-CZ" dirty="0" smtClean="0">
                    <a:latin typeface="Cambria Math"/>
                  </a:rPr>
                  <a:t>;4</a:t>
                </a:r>
                <a:r>
                  <a:rPr lang="en-US" dirty="0" smtClean="0">
                    <a:latin typeface="Cambria Math"/>
                  </a:rPr>
                  <a:t>]</a:t>
                </a:r>
                <a:endParaRPr lang="cs-CZ" i="1" dirty="0">
                  <a:latin typeface="Cambria Math"/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75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50397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Soustavy rovnic  - </a:t>
            </a:r>
            <a:br>
              <a:rPr lang="cs-CZ" dirty="0" smtClean="0"/>
            </a:br>
            <a:r>
              <a:rPr lang="cs-CZ" dirty="0" smtClean="0"/>
              <a:t>lineární a kvadratické</a:t>
            </a:r>
            <a:br>
              <a:rPr lang="cs-CZ" dirty="0" smtClean="0"/>
            </a:br>
            <a:r>
              <a:rPr lang="cs-CZ" dirty="0" smtClean="0"/>
              <a:t>příklady na procvičení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1988840"/>
                <a:ext cx="8229600" cy="36290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cs-CZ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cs-CZ" b="1" i="1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cs-CZ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cs-CZ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𝒚</m:t>
                          </m:r>
                        </m:e>
                        <m:sup>
                          <m:r>
                            <a:rPr lang="cs-CZ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cs-CZ" b="1" i="1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cs-CZ" b="1" i="1">
                          <a:solidFill>
                            <a:srgbClr val="FF0000"/>
                          </a:solidFill>
                          <a:latin typeface="Cambria Math"/>
                        </a:rPr>
                        <m:t>𝟐𝟓</m:t>
                      </m:r>
                    </m:oMath>
                  </m:oMathPara>
                </a14:m>
                <a:endParaRPr lang="cs-CZ" b="1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b="1" i="1">
                          <a:solidFill>
                            <a:srgbClr val="FF0000"/>
                          </a:solidFill>
                          <a:latin typeface="Cambria Math"/>
                        </a:rPr>
                        <m:t>𝒙</m:t>
                      </m:r>
                      <m:r>
                        <a:rPr lang="cs-CZ" b="1" i="1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r>
                        <a:rPr lang="cs-CZ" b="1" i="1">
                          <a:solidFill>
                            <a:srgbClr val="FF0000"/>
                          </a:solidFill>
                          <a:latin typeface="Cambria Math"/>
                        </a:rPr>
                        <m:t>𝟕</m:t>
                      </m:r>
                      <m:r>
                        <a:rPr lang="cs-CZ" b="1" i="1">
                          <a:solidFill>
                            <a:srgbClr val="FF0000"/>
                          </a:solidFill>
                          <a:latin typeface="Cambria Math"/>
                        </a:rPr>
                        <m:t>𝒚</m:t>
                      </m:r>
                      <m:r>
                        <a:rPr lang="cs-CZ" b="1" i="1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cs-CZ" b="1" i="1">
                          <a:solidFill>
                            <a:srgbClr val="FF0000"/>
                          </a:solidFill>
                          <a:latin typeface="Cambria Math"/>
                        </a:rPr>
                        <m:t>𝟑</m:t>
                      </m:r>
                    </m:oMath>
                  </m:oMathPara>
                </a14:m>
                <a:endParaRPr lang="cs-CZ" b="1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dirty="0" smtClean="0"/>
              </a:p>
              <a:p>
                <a:pPr marL="0" indent="0">
                  <a:buNone/>
                </a:pPr>
                <a:r>
                  <a:rPr lang="cs-CZ" b="1" dirty="0" smtClean="0">
                    <a:solidFill>
                      <a:schemeClr val="tx2"/>
                    </a:solidFill>
                  </a:rPr>
                  <a:t>4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b="1" i="1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>
                            <a:solidFill>
                              <a:schemeClr val="tx2"/>
                            </a:solidFill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cs-CZ" b="1" i="1">
                            <a:solidFill>
                              <a:schemeClr val="tx2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b="1" i="1">
                        <a:solidFill>
                          <a:schemeClr val="tx2"/>
                        </a:solidFill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cs-CZ" b="1" i="1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>
                            <a:solidFill>
                              <a:schemeClr val="tx2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cs-CZ" b="1" i="1">
                            <a:solidFill>
                              <a:schemeClr val="tx2"/>
                            </a:solidFill>
                            <a:latin typeface="Cambria Math"/>
                          </a:rPr>
                          <m:t>𝒚</m:t>
                        </m:r>
                      </m:e>
                      <m:sup>
                        <m:r>
                          <a:rPr lang="cs-CZ" b="1" i="1">
                            <a:solidFill>
                              <a:schemeClr val="tx2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b="1" i="1">
                        <a:solidFill>
                          <a:schemeClr val="tx2"/>
                        </a:solidFill>
                        <a:latin typeface="Cambria Math"/>
                      </a:rPr>
                      <m:t>=</m:t>
                    </m:r>
                    <m:r>
                      <a:rPr lang="cs-CZ" b="1" i="1">
                        <a:solidFill>
                          <a:schemeClr val="tx2"/>
                        </a:solidFill>
                        <a:latin typeface="Cambria Math"/>
                      </a:rPr>
                      <m:t>𝟐𝟓</m:t>
                    </m:r>
                  </m:oMath>
                </a14:m>
                <a:endParaRPr lang="cs-CZ" b="1" dirty="0">
                  <a:solidFill>
                    <a:schemeClr val="tx2"/>
                  </a:solidFill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cs-CZ" b="1" i="1">
                        <a:solidFill>
                          <a:schemeClr val="tx2"/>
                        </a:solidFill>
                        <a:latin typeface="Cambria Math"/>
                      </a:rPr>
                      <m:t>𝒙</m:t>
                    </m:r>
                    <m:r>
                      <a:rPr lang="cs-CZ" b="1" i="1">
                        <a:solidFill>
                          <a:schemeClr val="tx2"/>
                        </a:solidFill>
                        <a:latin typeface="Cambria Math"/>
                      </a:rPr>
                      <m:t>+</m:t>
                    </m:r>
                    <m:r>
                      <a:rPr lang="cs-CZ" b="1" i="1" smtClean="0">
                        <a:solidFill>
                          <a:schemeClr val="tx2"/>
                        </a:solidFill>
                        <a:latin typeface="Cambria Math"/>
                      </a:rPr>
                      <m:t>𝟐</m:t>
                    </m:r>
                    <m:r>
                      <a:rPr lang="cs-CZ" b="1" i="1">
                        <a:solidFill>
                          <a:schemeClr val="tx2"/>
                        </a:solidFill>
                        <a:latin typeface="Cambria Math"/>
                      </a:rPr>
                      <m:t>𝒚</m:t>
                    </m:r>
                    <m:r>
                      <a:rPr lang="cs-CZ" b="1" i="1">
                        <a:solidFill>
                          <a:schemeClr val="tx2"/>
                        </a:solidFill>
                        <a:latin typeface="Cambria Math"/>
                      </a:rPr>
                      <m:t>=</m:t>
                    </m:r>
                  </m:oMath>
                </a14:m>
                <a:r>
                  <a:rPr lang="cs-CZ" b="1" dirty="0" smtClean="0">
                    <a:solidFill>
                      <a:schemeClr val="tx2"/>
                    </a:solidFill>
                  </a:rPr>
                  <a:t>5</a:t>
                </a:r>
                <a:endParaRPr lang="cs-CZ" b="1" dirty="0">
                  <a:solidFill>
                    <a:schemeClr val="tx2"/>
                  </a:solidFill>
                </a:endParaRPr>
              </a:p>
              <a:p>
                <a:pPr marL="0" indent="0">
                  <a:buNone/>
                </a:pP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1988840"/>
                <a:ext cx="8229600" cy="3629000"/>
              </a:xfrm>
              <a:blipFill rotWithShape="1">
                <a:blip r:embed="rId2"/>
                <a:stretch>
                  <a:fillRect l="-192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5416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Soustavy rovnic  - </a:t>
            </a:r>
            <a:br>
              <a:rPr lang="cs-CZ" dirty="0" smtClean="0"/>
            </a:br>
            <a:r>
              <a:rPr lang="cs-CZ" dirty="0" smtClean="0"/>
              <a:t>lineární a kvadratické</a:t>
            </a:r>
            <a:br>
              <a:rPr lang="cs-CZ" dirty="0" smtClean="0"/>
            </a:br>
            <a:r>
              <a:rPr lang="cs-CZ" dirty="0" smtClean="0"/>
              <a:t>výsledky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b="1" i="1" smtClean="0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1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cs-CZ" b="1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cs-CZ" b="1" i="1">
                          <a:solidFill>
                            <a:schemeClr val="accent2"/>
                          </a:solidFill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cs-CZ" b="1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1" i="1" smtClean="0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cs-CZ" b="1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𝒚</m:t>
                          </m:r>
                        </m:e>
                        <m:sup>
                          <m:r>
                            <a:rPr lang="cs-CZ" b="1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cs-CZ" b="1" i="1">
                          <a:solidFill>
                            <a:schemeClr val="accent2"/>
                          </a:solidFill>
                          <a:latin typeface="Cambria Math"/>
                        </a:rPr>
                        <m:t>=</m:t>
                      </m:r>
                      <m:r>
                        <a:rPr lang="cs-CZ" b="1" i="1">
                          <a:solidFill>
                            <a:schemeClr val="accent2"/>
                          </a:solidFill>
                          <a:latin typeface="Cambria Math"/>
                        </a:rPr>
                        <m:t>𝟐𝟓</m:t>
                      </m:r>
                    </m:oMath>
                  </m:oMathPara>
                </a14:m>
                <a:endParaRPr lang="cs-CZ" b="1" dirty="0">
                  <a:solidFill>
                    <a:schemeClr val="accent2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b="1" i="1">
                          <a:solidFill>
                            <a:schemeClr val="accent2"/>
                          </a:solidFill>
                          <a:latin typeface="Cambria Math"/>
                        </a:rPr>
                        <m:t>𝒙</m:t>
                      </m:r>
                      <m:r>
                        <a:rPr lang="cs-CZ" b="1" i="1">
                          <a:solidFill>
                            <a:schemeClr val="accent2"/>
                          </a:solidFill>
                          <a:latin typeface="Cambria Math"/>
                        </a:rPr>
                        <m:t>+</m:t>
                      </m:r>
                      <m:r>
                        <a:rPr lang="cs-CZ" b="1" i="1">
                          <a:solidFill>
                            <a:schemeClr val="accent2"/>
                          </a:solidFill>
                          <a:latin typeface="Cambria Math"/>
                        </a:rPr>
                        <m:t>𝟕</m:t>
                      </m:r>
                      <m:r>
                        <a:rPr lang="cs-CZ" b="1" i="1">
                          <a:solidFill>
                            <a:schemeClr val="accent2"/>
                          </a:solidFill>
                          <a:latin typeface="Cambria Math"/>
                        </a:rPr>
                        <m:t>𝒚</m:t>
                      </m:r>
                      <m:r>
                        <a:rPr lang="cs-CZ" b="1" i="1">
                          <a:solidFill>
                            <a:schemeClr val="accent2"/>
                          </a:solidFill>
                          <a:latin typeface="Cambria Math"/>
                        </a:rPr>
                        <m:t>=</m:t>
                      </m:r>
                      <m:r>
                        <a:rPr lang="cs-CZ" b="1" i="1">
                          <a:solidFill>
                            <a:schemeClr val="accent2"/>
                          </a:solidFill>
                          <a:latin typeface="Cambria Math"/>
                        </a:rPr>
                        <m:t>𝟑</m:t>
                      </m:r>
                    </m:oMath>
                  </m:oMathPara>
                </a14:m>
                <a:endParaRPr lang="cs-CZ" b="1" dirty="0" smtClean="0">
                  <a:solidFill>
                    <a:schemeClr val="accent2"/>
                  </a:solidFill>
                </a:endParaRPr>
              </a:p>
              <a:p>
                <a:pPr marL="0" indent="0">
                  <a:buNone/>
                </a:pPr>
                <a:r>
                  <a:rPr lang="en-US" b="1" dirty="0" smtClean="0">
                    <a:solidFill>
                      <a:schemeClr val="accent2"/>
                    </a:solidFill>
                    <a:latin typeface="Cambria Math"/>
                  </a:rPr>
                  <a:t>[</a:t>
                </a:r>
                <a:r>
                  <a:rPr lang="cs-CZ" b="1" dirty="0" smtClean="0">
                    <a:solidFill>
                      <a:schemeClr val="accent2"/>
                    </a:solidFill>
                    <a:latin typeface="Cambria Math"/>
                  </a:rPr>
                  <a:t>-4,75;1,11</a:t>
                </a:r>
                <a:r>
                  <a:rPr lang="en-US" b="1" dirty="0" smtClean="0">
                    <a:solidFill>
                      <a:schemeClr val="accent2"/>
                    </a:solidFill>
                    <a:latin typeface="Cambria Math"/>
                  </a:rPr>
                  <a:t>]</a:t>
                </a:r>
                <a:r>
                  <a:rPr lang="cs-CZ" b="1" dirty="0" smtClean="0">
                    <a:solidFill>
                      <a:schemeClr val="accent2"/>
                    </a:solidFill>
                    <a:latin typeface="Cambria Math"/>
                  </a:rPr>
                  <a:t>…</a:t>
                </a:r>
                <a:r>
                  <a:rPr lang="en-US" b="1" dirty="0" smtClean="0">
                    <a:solidFill>
                      <a:schemeClr val="accent2"/>
                    </a:solidFill>
                    <a:latin typeface="Cambria Math"/>
                  </a:rPr>
                  <a:t>[</a:t>
                </a:r>
                <a:r>
                  <a:rPr lang="cs-CZ" b="1" dirty="0" smtClean="0">
                    <a:solidFill>
                      <a:schemeClr val="accent2"/>
                    </a:solidFill>
                    <a:latin typeface="Cambria Math"/>
                  </a:rPr>
                  <a:t>4,98;-0,28</a:t>
                </a:r>
                <a:r>
                  <a:rPr lang="en-US" b="1" dirty="0" smtClean="0">
                    <a:solidFill>
                      <a:schemeClr val="accent2"/>
                    </a:solidFill>
                    <a:latin typeface="Cambria Math"/>
                  </a:rPr>
                  <a:t>]</a:t>
                </a:r>
                <a:endParaRPr lang="cs-CZ" b="1" i="1" dirty="0">
                  <a:solidFill>
                    <a:schemeClr val="accent2"/>
                  </a:solidFill>
                  <a:latin typeface="Cambria Math"/>
                </a:endParaRPr>
              </a:p>
              <a:p>
                <a:pPr marL="0" indent="0">
                  <a:buNone/>
                </a:pPr>
                <a:endParaRPr lang="cs-CZ" dirty="0" smtClean="0"/>
              </a:p>
              <a:p>
                <a:pPr marL="0" indent="0">
                  <a:buNone/>
                </a:pPr>
                <a:r>
                  <a:rPr lang="cs-CZ" b="1" dirty="0" smtClean="0">
                    <a:solidFill>
                      <a:schemeClr val="tx2"/>
                    </a:solidFill>
                  </a:rPr>
                  <a:t>4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b="1" i="1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>
                            <a:solidFill>
                              <a:schemeClr val="tx2"/>
                            </a:solidFill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cs-CZ" b="1" i="1">
                            <a:solidFill>
                              <a:schemeClr val="tx2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b="1" i="1">
                        <a:solidFill>
                          <a:schemeClr val="tx2"/>
                        </a:solidFill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cs-CZ" b="1" i="1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>
                            <a:solidFill>
                              <a:schemeClr val="tx2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cs-CZ" b="1" i="1">
                            <a:solidFill>
                              <a:schemeClr val="tx2"/>
                            </a:solidFill>
                            <a:latin typeface="Cambria Math"/>
                          </a:rPr>
                          <m:t>𝒚</m:t>
                        </m:r>
                      </m:e>
                      <m:sup>
                        <m:r>
                          <a:rPr lang="cs-CZ" b="1" i="1">
                            <a:solidFill>
                              <a:schemeClr val="tx2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b="1" i="1">
                        <a:solidFill>
                          <a:schemeClr val="tx2"/>
                        </a:solidFill>
                        <a:latin typeface="Cambria Math"/>
                      </a:rPr>
                      <m:t>=</m:t>
                    </m:r>
                    <m:r>
                      <a:rPr lang="cs-CZ" b="1" i="1">
                        <a:solidFill>
                          <a:schemeClr val="tx2"/>
                        </a:solidFill>
                        <a:latin typeface="Cambria Math"/>
                      </a:rPr>
                      <m:t>𝟐𝟓</m:t>
                    </m:r>
                  </m:oMath>
                </a14:m>
                <a:endParaRPr lang="cs-CZ" b="1" dirty="0">
                  <a:solidFill>
                    <a:schemeClr val="tx2"/>
                  </a:solidFill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cs-CZ" b="1" i="1">
                        <a:solidFill>
                          <a:schemeClr val="tx2"/>
                        </a:solidFill>
                        <a:latin typeface="Cambria Math"/>
                      </a:rPr>
                      <m:t>𝒙</m:t>
                    </m:r>
                    <m:r>
                      <a:rPr lang="cs-CZ" b="1" i="1">
                        <a:solidFill>
                          <a:schemeClr val="tx2"/>
                        </a:solidFill>
                        <a:latin typeface="Cambria Math"/>
                      </a:rPr>
                      <m:t>+</m:t>
                    </m:r>
                    <m:r>
                      <a:rPr lang="cs-CZ" b="1" i="1" smtClean="0">
                        <a:solidFill>
                          <a:schemeClr val="tx2"/>
                        </a:solidFill>
                        <a:latin typeface="Cambria Math"/>
                      </a:rPr>
                      <m:t>𝟐</m:t>
                    </m:r>
                    <m:r>
                      <a:rPr lang="cs-CZ" b="1" i="1">
                        <a:solidFill>
                          <a:schemeClr val="tx2"/>
                        </a:solidFill>
                        <a:latin typeface="Cambria Math"/>
                      </a:rPr>
                      <m:t>𝒚</m:t>
                    </m:r>
                    <m:r>
                      <a:rPr lang="cs-CZ" b="1" i="1">
                        <a:solidFill>
                          <a:schemeClr val="tx2"/>
                        </a:solidFill>
                        <a:latin typeface="Cambria Math"/>
                      </a:rPr>
                      <m:t>=</m:t>
                    </m:r>
                  </m:oMath>
                </a14:m>
                <a:r>
                  <a:rPr lang="cs-CZ" b="1" dirty="0" smtClean="0">
                    <a:solidFill>
                      <a:schemeClr val="tx2"/>
                    </a:solidFill>
                  </a:rPr>
                  <a:t>5</a:t>
                </a:r>
                <a:endParaRPr lang="cs-CZ" b="1" dirty="0">
                  <a:solidFill>
                    <a:schemeClr val="tx2"/>
                  </a:solidFill>
                </a:endParaRPr>
              </a:p>
              <a:p>
                <a:pPr marL="0" indent="0">
                  <a:buNone/>
                </a:pPr>
                <a:r>
                  <a:rPr lang="en-US" b="1" dirty="0">
                    <a:solidFill>
                      <a:schemeClr val="tx2"/>
                    </a:solidFill>
                    <a:latin typeface="Cambria Math"/>
                  </a:rPr>
                  <a:t>[</a:t>
                </a:r>
                <a:r>
                  <a:rPr lang="cs-CZ" b="1" dirty="0" smtClean="0">
                    <a:solidFill>
                      <a:schemeClr val="tx2"/>
                    </a:solidFill>
                    <a:latin typeface="Cambria Math"/>
                  </a:rPr>
                  <a:t>-1,83;3,41</a:t>
                </a:r>
                <a:r>
                  <a:rPr lang="en-US" b="1" dirty="0" smtClean="0">
                    <a:solidFill>
                      <a:schemeClr val="tx2"/>
                    </a:solidFill>
                    <a:latin typeface="Cambria Math"/>
                  </a:rPr>
                  <a:t>]</a:t>
                </a:r>
                <a:r>
                  <a:rPr lang="cs-CZ" b="1" dirty="0">
                    <a:solidFill>
                      <a:schemeClr val="tx2"/>
                    </a:solidFill>
                    <a:latin typeface="Cambria Math"/>
                  </a:rPr>
                  <a:t>…</a:t>
                </a:r>
                <a:r>
                  <a:rPr lang="en-US" b="1" dirty="0" smtClean="0">
                    <a:solidFill>
                      <a:schemeClr val="tx2"/>
                    </a:solidFill>
                    <a:latin typeface="Cambria Math"/>
                  </a:rPr>
                  <a:t>[</a:t>
                </a:r>
                <a:r>
                  <a:rPr lang="cs-CZ" b="1" dirty="0" smtClean="0">
                    <a:solidFill>
                      <a:schemeClr val="tx2"/>
                    </a:solidFill>
                    <a:latin typeface="Cambria Math"/>
                  </a:rPr>
                  <a:t>2,42;1,29</a:t>
                </a:r>
                <a:r>
                  <a:rPr lang="en-US" b="1" dirty="0" smtClean="0">
                    <a:solidFill>
                      <a:schemeClr val="tx2"/>
                    </a:solidFill>
                    <a:latin typeface="Cambria Math"/>
                  </a:rPr>
                  <a:t>]</a:t>
                </a:r>
                <a:endParaRPr lang="cs-CZ" b="1" i="1" dirty="0">
                  <a:solidFill>
                    <a:schemeClr val="tx2"/>
                  </a:solidFill>
                  <a:latin typeface="Cambria Math"/>
                </a:endParaRPr>
              </a:p>
              <a:p>
                <a:pPr marL="0" indent="0">
                  <a:buNone/>
                </a:pP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22497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Soustavy rovnic  - </a:t>
            </a:r>
            <a:br>
              <a:rPr lang="cs-CZ" dirty="0" smtClean="0"/>
            </a:br>
            <a:r>
              <a:rPr lang="cs-CZ" dirty="0" smtClean="0"/>
              <a:t>lineární a kvadratické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Soustavu rovnic lineární a kvadratické budeme řešit metodou dosazovací.</a:t>
            </a:r>
          </a:p>
        </p:txBody>
      </p:sp>
    </p:spTree>
    <p:extLst>
      <p:ext uri="{BB962C8B-B14F-4D97-AF65-F5344CB8AC3E}">
        <p14:creationId xmlns:p14="http://schemas.microsoft.com/office/powerpoint/2010/main" val="950664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Soustavy rovnic  - </a:t>
            </a:r>
            <a:br>
              <a:rPr lang="cs-CZ" dirty="0" smtClean="0"/>
            </a:br>
            <a:r>
              <a:rPr lang="cs-CZ" dirty="0" smtClean="0"/>
              <a:t>lineární a kvadratické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Soustavu rovnic lineární a kvadratické budeme řešit metodou dosazovací.</a:t>
            </a:r>
          </a:p>
          <a:p>
            <a:r>
              <a:rPr lang="cs-CZ" dirty="0" smtClean="0"/>
              <a:t>Osamostatníme neznámou z lineární rovnice a dosadíme do rovnice kvadratické.</a:t>
            </a:r>
          </a:p>
        </p:txBody>
      </p:sp>
    </p:spTree>
    <p:extLst>
      <p:ext uri="{BB962C8B-B14F-4D97-AF65-F5344CB8AC3E}">
        <p14:creationId xmlns:p14="http://schemas.microsoft.com/office/powerpoint/2010/main" val="629268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Soustavy rovnic  - </a:t>
            </a:r>
            <a:br>
              <a:rPr lang="cs-CZ" dirty="0" smtClean="0"/>
            </a:br>
            <a:r>
              <a:rPr lang="cs-CZ" dirty="0" smtClean="0"/>
              <a:t>lineární a kvadratické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Soustavu rovnic lineární a kvadratické budeme řešit metodou dosazovací.</a:t>
            </a:r>
          </a:p>
          <a:p>
            <a:r>
              <a:rPr lang="cs-CZ" dirty="0" smtClean="0"/>
              <a:t>Osamostatníme neznámou z lineární rovnice a dosadíme do rovnice kvadratické.</a:t>
            </a:r>
          </a:p>
          <a:p>
            <a:r>
              <a:rPr lang="cs-CZ" dirty="0" smtClean="0"/>
              <a:t>Vypočítáme neznámé pomocí diskriminantu ( nebo libovolné jiné metody).</a:t>
            </a:r>
          </a:p>
        </p:txBody>
      </p:sp>
    </p:spTree>
    <p:extLst>
      <p:ext uri="{BB962C8B-B14F-4D97-AF65-F5344CB8AC3E}">
        <p14:creationId xmlns:p14="http://schemas.microsoft.com/office/powerpoint/2010/main" val="3299294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Soustavy rovnic  - </a:t>
            </a:r>
            <a:br>
              <a:rPr lang="cs-CZ" dirty="0" smtClean="0"/>
            </a:br>
            <a:r>
              <a:rPr lang="cs-CZ" dirty="0" smtClean="0"/>
              <a:t>lineární a kvadratické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Soustavu rovnic lineární a kvadratické budeme řešit metodou dosazovací.</a:t>
            </a:r>
          </a:p>
          <a:p>
            <a:r>
              <a:rPr lang="cs-CZ" dirty="0" smtClean="0"/>
              <a:t>Osamostatníme neznámou z lineární rovnice a dosadíme do rovnice kvadratické.</a:t>
            </a:r>
          </a:p>
          <a:p>
            <a:r>
              <a:rPr lang="cs-CZ" dirty="0" smtClean="0"/>
              <a:t>Vypočítáme neznámé pomocí diskriminantu ( nebo libovolné jiné metody).</a:t>
            </a:r>
          </a:p>
          <a:p>
            <a:r>
              <a:rPr lang="cs-CZ" dirty="0" smtClean="0"/>
              <a:t>Ke každé neznámé dopočítáme druhou neznámou a vytvoříme uspořádané dvojice.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268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Soustavy rovnic  - </a:t>
            </a:r>
            <a:br>
              <a:rPr lang="cs-CZ" dirty="0" smtClean="0"/>
            </a:br>
            <a:r>
              <a:rPr lang="cs-CZ" dirty="0" smtClean="0"/>
              <a:t>lineární a kvadratické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=25</m:t>
                      </m:r>
                    </m:oMath>
                  </m:oMathPara>
                </a14:m>
                <a:endParaRPr lang="cs-CZ" b="0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𝑥</m:t>
                    </m:r>
                    <m:r>
                      <a:rPr lang="cs-CZ" b="0" i="1" smtClean="0">
                        <a:latin typeface="Cambria Math"/>
                      </a:rPr>
                      <m:t>+7</m:t>
                    </m:r>
                    <m:r>
                      <a:rPr lang="cs-CZ" b="0" i="1" smtClean="0">
                        <a:latin typeface="Cambria Math"/>
                      </a:rPr>
                      <m:t>𝑦</m:t>
                    </m:r>
                    <m:r>
                      <a:rPr lang="cs-CZ" b="0" i="1" smtClean="0">
                        <a:latin typeface="Cambria Math"/>
                      </a:rPr>
                      <m:t>=31</m:t>
                    </m:r>
                  </m:oMath>
                </a14:m>
                <a:r>
                  <a:rPr lang="cs-CZ" b="0" dirty="0" smtClean="0"/>
                  <a:t>	</a:t>
                </a:r>
              </a:p>
              <a:p>
                <a:pPr marL="0" indent="0">
                  <a:buNone/>
                </a:pP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Přímá spojnice 4"/>
          <p:cNvCxnSpPr/>
          <p:nvPr/>
        </p:nvCxnSpPr>
        <p:spPr>
          <a:xfrm>
            <a:off x="395536" y="2780928"/>
            <a:ext cx="25202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7828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Soustavy rovnic  - </a:t>
            </a:r>
            <a:br>
              <a:rPr lang="cs-CZ" dirty="0" smtClean="0"/>
            </a:br>
            <a:r>
              <a:rPr lang="cs-CZ" dirty="0" smtClean="0"/>
              <a:t>lineární a kvadratické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=25</m:t>
                      </m:r>
                    </m:oMath>
                  </m:oMathPara>
                </a14:m>
                <a:endParaRPr lang="cs-CZ" b="0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𝑥</m:t>
                    </m:r>
                    <m:r>
                      <a:rPr lang="cs-CZ" b="0" i="1" smtClean="0">
                        <a:latin typeface="Cambria Math"/>
                      </a:rPr>
                      <m:t>+7</m:t>
                    </m:r>
                    <m:r>
                      <a:rPr lang="cs-CZ" b="0" i="1" smtClean="0">
                        <a:latin typeface="Cambria Math"/>
                      </a:rPr>
                      <m:t>𝑦</m:t>
                    </m:r>
                    <m:r>
                      <a:rPr lang="cs-CZ" b="0" i="1" smtClean="0">
                        <a:latin typeface="Cambria Math"/>
                      </a:rPr>
                      <m:t>=31</m:t>
                    </m:r>
                  </m:oMath>
                </a14:m>
                <a:r>
                  <a:rPr lang="cs-CZ" b="0" dirty="0" smtClean="0"/>
                  <a:t>		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𝑥</m:t>
                    </m:r>
                    <m:r>
                      <a:rPr lang="cs-CZ" b="0" i="1" smtClean="0">
                        <a:latin typeface="Cambria Math"/>
                      </a:rPr>
                      <m:t>=31−7</m:t>
                    </m:r>
                    <m:r>
                      <a:rPr lang="cs-CZ" b="0" i="1" smtClean="0">
                        <a:latin typeface="Cambria Math"/>
                      </a:rPr>
                      <m:t>𝑦</m:t>
                    </m:r>
                  </m:oMath>
                </a14:m>
                <a:endParaRPr lang="cs-CZ" b="0" dirty="0" smtClean="0"/>
              </a:p>
              <a:p>
                <a:pPr marL="0" indent="0">
                  <a:buNone/>
                </a:pP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Přímá spojnice 4"/>
          <p:cNvCxnSpPr/>
          <p:nvPr/>
        </p:nvCxnSpPr>
        <p:spPr>
          <a:xfrm>
            <a:off x="395536" y="2780928"/>
            <a:ext cx="25202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Šipka doprava 3"/>
          <p:cNvSpPr/>
          <p:nvPr/>
        </p:nvSpPr>
        <p:spPr>
          <a:xfrm>
            <a:off x="3203848" y="2276872"/>
            <a:ext cx="86409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4506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Soustavy rovnic  - </a:t>
            </a:r>
            <a:br>
              <a:rPr lang="cs-CZ" dirty="0" smtClean="0"/>
            </a:br>
            <a:r>
              <a:rPr lang="cs-CZ" dirty="0" smtClean="0"/>
              <a:t>lineární a kvadratické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=25</m:t>
                      </m:r>
                    </m:oMath>
                  </m:oMathPara>
                </a14:m>
                <a:endParaRPr lang="cs-CZ" b="0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𝑥</m:t>
                    </m:r>
                    <m:r>
                      <a:rPr lang="cs-CZ" b="0" i="1" smtClean="0">
                        <a:latin typeface="Cambria Math"/>
                      </a:rPr>
                      <m:t>+7</m:t>
                    </m:r>
                    <m:r>
                      <a:rPr lang="cs-CZ" b="0" i="1" smtClean="0">
                        <a:latin typeface="Cambria Math"/>
                      </a:rPr>
                      <m:t>𝑦</m:t>
                    </m:r>
                    <m:r>
                      <a:rPr lang="cs-CZ" b="0" i="1" smtClean="0">
                        <a:latin typeface="Cambria Math"/>
                      </a:rPr>
                      <m:t>=31</m:t>
                    </m:r>
                  </m:oMath>
                </a14:m>
                <a:r>
                  <a:rPr lang="cs-CZ" b="0" dirty="0" smtClean="0"/>
                  <a:t>		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𝑥</m:t>
                    </m:r>
                    <m:r>
                      <a:rPr lang="cs-CZ" b="0" i="1" smtClean="0">
                        <a:latin typeface="Cambria Math"/>
                      </a:rPr>
                      <m:t>=31−7</m:t>
                    </m:r>
                    <m:r>
                      <a:rPr lang="cs-CZ" b="0" i="1" smtClean="0">
                        <a:latin typeface="Cambria Math"/>
                      </a:rPr>
                      <m:t>𝑦</m:t>
                    </m:r>
                  </m:oMath>
                </a14:m>
                <a:endParaRPr lang="cs-CZ" b="0" dirty="0" smtClean="0"/>
              </a:p>
              <a:p>
                <a:pPr marL="0" indent="0">
                  <a:buNone/>
                </a:pPr>
                <a:endParaRPr lang="cs-CZ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i="1">
                                  <a:latin typeface="Cambria Math"/>
                                </a:rPr>
                                <m:t>31−7</m:t>
                              </m:r>
                              <m:r>
                                <a:rPr lang="cs-CZ" i="1">
                                  <a:latin typeface="Cambria Math"/>
                                </a:rPr>
                                <m:t>𝑦</m:t>
                              </m:r>
                            </m:e>
                          </m:d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i="1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cs-CZ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i="1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cs-CZ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i="1">
                          <a:latin typeface="Cambria Math"/>
                        </a:rPr>
                        <m:t>=25</m:t>
                      </m:r>
                    </m:oMath>
                  </m:oMathPara>
                </a14:m>
                <a:endParaRPr lang="cs-CZ" dirty="0"/>
              </a:p>
              <a:p>
                <a:pPr marL="0" indent="0">
                  <a:buNone/>
                </a:pP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Přímá spojnice 4"/>
          <p:cNvCxnSpPr/>
          <p:nvPr/>
        </p:nvCxnSpPr>
        <p:spPr>
          <a:xfrm>
            <a:off x="395536" y="2780928"/>
            <a:ext cx="25202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Šipka doprava 3"/>
          <p:cNvSpPr/>
          <p:nvPr/>
        </p:nvSpPr>
        <p:spPr>
          <a:xfrm>
            <a:off x="3203848" y="2276872"/>
            <a:ext cx="86409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0260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882</Words>
  <Application>Microsoft Office PowerPoint</Application>
  <PresentationFormat>Předvádění na obrazovce (4:3)</PresentationFormat>
  <Paragraphs>117</Paragraphs>
  <Slides>24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Motiv systému Office</vt:lpstr>
      <vt:lpstr>Prezentace aplikace PowerPoint</vt:lpstr>
      <vt:lpstr>Soustavy rovnic</vt:lpstr>
      <vt:lpstr>Soustavy rovnic  -  lineární a kvadratické</vt:lpstr>
      <vt:lpstr>Soustavy rovnic  -  lineární a kvadratické</vt:lpstr>
      <vt:lpstr>Soustavy rovnic  -  lineární a kvadratické</vt:lpstr>
      <vt:lpstr>Soustavy rovnic  -  lineární a kvadratické</vt:lpstr>
      <vt:lpstr>Soustavy rovnic  -  lineární a kvadratické</vt:lpstr>
      <vt:lpstr>Soustavy rovnic  -  lineární a kvadratické</vt:lpstr>
      <vt:lpstr>Soustavy rovnic  -  lineární a kvadratické</vt:lpstr>
      <vt:lpstr>Soustavy rovnic  -  lineární a kvadratické</vt:lpstr>
      <vt:lpstr>Soustavy rovnic  -  lineární a kvadratické</vt:lpstr>
      <vt:lpstr>Soustavy rovnic  -  lineární a kvadratické</vt:lpstr>
      <vt:lpstr>Soustavy rovnic  -  lineární a kvadratické</vt:lpstr>
      <vt:lpstr>Soustavy rovnic  -  lineární a kvadratické</vt:lpstr>
      <vt:lpstr>Soustavy rovnic  -  lineární a kvadratické</vt:lpstr>
      <vt:lpstr>Soustavy rovnic  -  lineární a kvadratické</vt:lpstr>
      <vt:lpstr>Soustavy rovnic  -  lineární a kvadratické</vt:lpstr>
      <vt:lpstr>Soustavy rovnic  -  lineární a kvadratické</vt:lpstr>
      <vt:lpstr>Soustavy rovnic  -  lineární a kvadratické</vt:lpstr>
      <vt:lpstr>Soustavy rovnic  -  lineární a kvadratické</vt:lpstr>
      <vt:lpstr>Soustavy rovnic  -  lineární a kvadratické</vt:lpstr>
      <vt:lpstr>Soustavy rovnic  -  lineární a kvadratické</vt:lpstr>
      <vt:lpstr>Soustavy rovnic  -  lineární a kvadratické příklady na procvičení</vt:lpstr>
      <vt:lpstr>Soustavy rovnic  -  lineární a kvadratické výsledky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Soustavy rovnic</dc:title>
  <dc:creator>PRAK</dc:creator>
  <cp:lastModifiedBy>František Buriánek</cp:lastModifiedBy>
  <cp:revision>35</cp:revision>
  <dcterms:created xsi:type="dcterms:W3CDTF">2013-03-23T15:20:06Z</dcterms:created>
  <dcterms:modified xsi:type="dcterms:W3CDTF">2013-11-25T08:42:21Z</dcterms:modified>
</cp:coreProperties>
</file>