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8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9" r:id="rId12"/>
    <p:sldId id="280" r:id="rId13"/>
    <p:sldId id="278" r:id="rId14"/>
    <p:sldId id="281" r:id="rId15"/>
    <p:sldId id="282" r:id="rId16"/>
    <p:sldId id="283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3154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091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729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8617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105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76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7537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702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752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211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71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1897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11188" y="260350"/>
            <a:ext cx="85328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/>
              <a:t>Výukový materiál vytvořený v rámci projektu „EU peníze školám“</a:t>
            </a:r>
          </a:p>
        </p:txBody>
      </p:sp>
      <p:pic>
        <p:nvPicPr>
          <p:cNvPr id="5" name="obrázek 2"/>
          <p:cNvPicPr>
            <a:picLocks noGrp="1" noChangeAspect="1" noChangeArrowheads="1"/>
          </p:cNvPicPr>
          <p:nvPr>
            <p:ph type="title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55875" y="692150"/>
            <a:ext cx="4659313" cy="1143000"/>
          </a:xfrm>
          <a:noFill/>
        </p:spPr>
      </p:pic>
      <p:sp>
        <p:nvSpPr>
          <p:cNvPr id="6" name="Obdélník 5"/>
          <p:cNvSpPr/>
          <p:nvPr/>
        </p:nvSpPr>
        <p:spPr>
          <a:xfrm>
            <a:off x="971600" y="2204864"/>
            <a:ext cx="727280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Škola: Střední škola právní – Právní akademie, s.r.o.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Typ šablony: III/2 Inovace a zkvalitnění výuky prostřednictvím ICT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Projekt: CZ.1.07/1.5.00/34.0236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Tematická oblast: </a:t>
            </a:r>
            <a:r>
              <a:rPr lang="cs-CZ" dirty="0" smtClean="0"/>
              <a:t>Matematika III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Autor: </a:t>
            </a:r>
            <a:r>
              <a:rPr lang="cs-CZ" dirty="0" smtClean="0"/>
              <a:t>Mgr. František Buriánek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Téma: </a:t>
            </a:r>
            <a:r>
              <a:rPr lang="cs-CZ" dirty="0" smtClean="0"/>
              <a:t>Kvadratické nerovnice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Číslo materiálu</a:t>
            </a:r>
            <a:r>
              <a:rPr lang="cs-CZ"/>
              <a:t>: </a:t>
            </a:r>
            <a:r>
              <a:rPr lang="cs-CZ" smtClean="0"/>
              <a:t>VY_32_INOVACE_MC_05_kvadraticke_nerovnice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Datum tvorby: </a:t>
            </a:r>
            <a:r>
              <a:rPr lang="cs-CZ" dirty="0" smtClean="0"/>
              <a:t>19.08.2013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Anotace (ročník): Prezentace je určena pro žáky </a:t>
            </a:r>
            <a:r>
              <a:rPr lang="cs-CZ" dirty="0" smtClean="0"/>
              <a:t>2.ročníku </a:t>
            </a:r>
            <a:r>
              <a:rPr lang="cs-CZ" dirty="0"/>
              <a:t>SŠ,</a:t>
            </a:r>
            <a:br>
              <a:rPr lang="cs-CZ" dirty="0"/>
            </a:br>
            <a:r>
              <a:rPr lang="cs-CZ" dirty="0"/>
              <a:t>slouží k procvičení učiva a ověření znalostí žáků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Klíčová slova: </a:t>
            </a:r>
            <a:r>
              <a:rPr lang="cs-CZ" dirty="0" smtClean="0"/>
              <a:t>Rovnice, kořeny, nerovnice, </a:t>
            </a:r>
            <a:r>
              <a:rPr lang="cs-CZ" dirty="0" err="1" smtClean="0"/>
              <a:t>fce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6826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Kvadratické nerovnice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 2x</a:t>
            </a:r>
            <a:r>
              <a:rPr lang="cs-CZ" baseline="30000" dirty="0" smtClean="0"/>
              <a:t>2</a:t>
            </a:r>
            <a:r>
              <a:rPr lang="cs-CZ" dirty="0" smtClean="0"/>
              <a:t> + 5x – 3 &lt; 0</a:t>
            </a:r>
          </a:p>
          <a:p>
            <a:pPr marL="0" indent="0">
              <a:buNone/>
            </a:pPr>
            <a:r>
              <a:rPr lang="cs-CZ" dirty="0" smtClean="0"/>
              <a:t>x</a:t>
            </a:r>
            <a:r>
              <a:rPr lang="cs-CZ" baseline="-25000" dirty="0" smtClean="0"/>
              <a:t>1</a:t>
            </a:r>
            <a:r>
              <a:rPr lang="cs-CZ" dirty="0" smtClean="0"/>
              <a:t>=</a:t>
            </a:r>
            <a:r>
              <a:rPr lang="cs-CZ" b="1" dirty="0" smtClean="0"/>
              <a:t>0,5</a:t>
            </a:r>
          </a:p>
          <a:p>
            <a:pPr marL="0" indent="0">
              <a:buNone/>
            </a:pPr>
            <a:r>
              <a:rPr lang="cs-CZ" dirty="0" smtClean="0"/>
              <a:t>x</a:t>
            </a:r>
            <a:r>
              <a:rPr lang="cs-CZ" baseline="-25000" dirty="0" smtClean="0"/>
              <a:t>2</a:t>
            </a:r>
            <a:r>
              <a:rPr lang="cs-CZ" dirty="0" smtClean="0"/>
              <a:t>=</a:t>
            </a:r>
            <a:r>
              <a:rPr lang="cs-CZ" b="1" dirty="0" smtClean="0"/>
              <a:t>-3</a:t>
            </a:r>
          </a:p>
          <a:p>
            <a:pPr marL="0" indent="0">
              <a:buNone/>
            </a:pPr>
            <a:r>
              <a:rPr lang="cs-CZ" dirty="0" smtClean="0"/>
              <a:t>Hodnoty kořenů nám určují průsečík paraboly s osou x.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1259632" y="5301208"/>
            <a:ext cx="52565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2653882" y="512118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4843264" y="512118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ový popisek 9"/>
          <p:cNvSpPr/>
          <p:nvPr/>
        </p:nvSpPr>
        <p:spPr>
          <a:xfrm>
            <a:off x="971600" y="5805264"/>
            <a:ext cx="1682282" cy="648072"/>
          </a:xfrm>
          <a:prstGeom prst="wedgeRectCallout">
            <a:avLst>
              <a:gd name="adj1" fmla="val 50993"/>
              <a:gd name="adj2" fmla="val -11890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-3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11" name="Obdélníkový popisek 10"/>
          <p:cNvSpPr/>
          <p:nvPr/>
        </p:nvSpPr>
        <p:spPr>
          <a:xfrm>
            <a:off x="4851917" y="5840221"/>
            <a:ext cx="1682282" cy="648072"/>
          </a:xfrm>
          <a:prstGeom prst="wedgeRectCallout">
            <a:avLst>
              <a:gd name="adj1" fmla="val -49952"/>
              <a:gd name="adj2" fmla="val -13234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0,5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59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Kvadratické nerovnice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 2x</a:t>
            </a:r>
            <a:r>
              <a:rPr lang="cs-CZ" baseline="30000" dirty="0" smtClean="0"/>
              <a:t>2</a:t>
            </a:r>
            <a:r>
              <a:rPr lang="cs-CZ" dirty="0" smtClean="0"/>
              <a:t> + 5x – 3 &lt; 0</a:t>
            </a:r>
          </a:p>
          <a:p>
            <a:pPr marL="0" indent="0">
              <a:buNone/>
            </a:pPr>
            <a:r>
              <a:rPr lang="cs-CZ" dirty="0" smtClean="0"/>
              <a:t>Hodnota a=2 nám určí tvar paraboly.</a:t>
            </a:r>
          </a:p>
          <a:p>
            <a:pPr marL="0" indent="0">
              <a:buNone/>
            </a:pPr>
            <a:r>
              <a:rPr lang="cs-CZ" dirty="0" smtClean="0"/>
              <a:t>a&gt;0…</a:t>
            </a:r>
          </a:p>
          <a:p>
            <a:pPr marL="0" indent="0">
              <a:buNone/>
            </a:pPr>
            <a:r>
              <a:rPr lang="cs-CZ" dirty="0" smtClean="0"/>
              <a:t>a&lt;0…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1259632" y="5301208"/>
            <a:ext cx="52565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2653882" y="512118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4843264" y="512118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ový popisek 9"/>
          <p:cNvSpPr/>
          <p:nvPr/>
        </p:nvSpPr>
        <p:spPr>
          <a:xfrm>
            <a:off x="971600" y="5805264"/>
            <a:ext cx="1682282" cy="648072"/>
          </a:xfrm>
          <a:prstGeom prst="wedgeRectCallout">
            <a:avLst>
              <a:gd name="adj1" fmla="val 50993"/>
              <a:gd name="adj2" fmla="val -11890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-3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11" name="Obdélníkový popisek 10"/>
          <p:cNvSpPr/>
          <p:nvPr/>
        </p:nvSpPr>
        <p:spPr>
          <a:xfrm>
            <a:off x="4851917" y="5840221"/>
            <a:ext cx="1682282" cy="648072"/>
          </a:xfrm>
          <a:prstGeom prst="wedgeRectCallout">
            <a:avLst>
              <a:gd name="adj1" fmla="val -49952"/>
              <a:gd name="adj2" fmla="val -13234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0,5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12" name="Oblouk 11"/>
          <p:cNvSpPr/>
          <p:nvPr/>
        </p:nvSpPr>
        <p:spPr>
          <a:xfrm>
            <a:off x="1958954" y="2708920"/>
            <a:ext cx="694928" cy="565212"/>
          </a:xfrm>
          <a:prstGeom prst="arc">
            <a:avLst>
              <a:gd name="adj1" fmla="val 21599999"/>
              <a:gd name="adj2" fmla="val 10956143"/>
            </a:avLst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louk 12"/>
          <p:cNvSpPr/>
          <p:nvPr/>
        </p:nvSpPr>
        <p:spPr>
          <a:xfrm>
            <a:off x="2023726" y="3281181"/>
            <a:ext cx="694928" cy="565212"/>
          </a:xfrm>
          <a:prstGeom prst="arc">
            <a:avLst>
              <a:gd name="adj1" fmla="val 21599999"/>
              <a:gd name="adj2" fmla="val 10956143"/>
            </a:avLst>
          </a:prstGeom>
          <a:ln w="25400">
            <a:solidFill>
              <a:schemeClr val="accent2"/>
            </a:solidFill>
          </a:ln>
          <a:scene3d>
            <a:camera prst="orthographicFront">
              <a:rot lat="10800000" lon="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93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Kvadratické nerovnice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 2x</a:t>
            </a:r>
            <a:r>
              <a:rPr lang="cs-CZ" baseline="30000" dirty="0" smtClean="0"/>
              <a:t>2</a:t>
            </a:r>
            <a:r>
              <a:rPr lang="cs-CZ" dirty="0" smtClean="0"/>
              <a:t> + 5x – 3 &lt; 0</a:t>
            </a:r>
          </a:p>
          <a:p>
            <a:pPr marL="0" indent="0">
              <a:buNone/>
            </a:pPr>
            <a:r>
              <a:rPr lang="cs-CZ" dirty="0" smtClean="0"/>
              <a:t>Hodnota a=2 nám určí tvar paraboly.</a:t>
            </a:r>
          </a:p>
          <a:p>
            <a:pPr marL="0" indent="0">
              <a:buNone/>
            </a:pPr>
            <a:r>
              <a:rPr lang="cs-CZ" b="1" dirty="0" smtClean="0"/>
              <a:t>a&gt;0</a:t>
            </a:r>
            <a:r>
              <a:rPr lang="cs-CZ" dirty="0" smtClean="0"/>
              <a:t>…</a:t>
            </a:r>
          </a:p>
          <a:p>
            <a:pPr marL="0" indent="0">
              <a:buNone/>
            </a:pPr>
            <a:r>
              <a:rPr lang="cs-CZ" dirty="0" smtClean="0"/>
              <a:t>a&lt;0…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1259632" y="5301208"/>
            <a:ext cx="52565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2653882" y="512118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4843264" y="512118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ový popisek 9"/>
          <p:cNvSpPr/>
          <p:nvPr/>
        </p:nvSpPr>
        <p:spPr>
          <a:xfrm>
            <a:off x="971600" y="5805264"/>
            <a:ext cx="1682282" cy="648072"/>
          </a:xfrm>
          <a:prstGeom prst="wedgeRectCallout">
            <a:avLst>
              <a:gd name="adj1" fmla="val 50993"/>
              <a:gd name="adj2" fmla="val -11890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-3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11" name="Obdélníkový popisek 10"/>
          <p:cNvSpPr/>
          <p:nvPr/>
        </p:nvSpPr>
        <p:spPr>
          <a:xfrm>
            <a:off x="4851917" y="5840221"/>
            <a:ext cx="1682282" cy="648072"/>
          </a:xfrm>
          <a:prstGeom prst="wedgeRectCallout">
            <a:avLst>
              <a:gd name="adj1" fmla="val -49952"/>
              <a:gd name="adj2" fmla="val -13234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0,5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12" name="Oblouk 11"/>
          <p:cNvSpPr/>
          <p:nvPr/>
        </p:nvSpPr>
        <p:spPr>
          <a:xfrm>
            <a:off x="1958954" y="2708920"/>
            <a:ext cx="694928" cy="565212"/>
          </a:xfrm>
          <a:prstGeom prst="arc">
            <a:avLst>
              <a:gd name="adj1" fmla="val 21599999"/>
              <a:gd name="adj2" fmla="val 10956143"/>
            </a:avLst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louk 12"/>
          <p:cNvSpPr/>
          <p:nvPr/>
        </p:nvSpPr>
        <p:spPr>
          <a:xfrm>
            <a:off x="2023726" y="3281181"/>
            <a:ext cx="694928" cy="565212"/>
          </a:xfrm>
          <a:prstGeom prst="arc">
            <a:avLst>
              <a:gd name="adj1" fmla="val 21599999"/>
              <a:gd name="adj2" fmla="val 10956143"/>
            </a:avLst>
          </a:prstGeom>
          <a:ln w="25400">
            <a:solidFill>
              <a:schemeClr val="accent2"/>
            </a:solidFill>
          </a:ln>
          <a:scene3d>
            <a:camera prst="orthographicFront">
              <a:rot lat="10800000" lon="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070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Kvadratické nerovnice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 2x</a:t>
            </a:r>
            <a:r>
              <a:rPr lang="cs-CZ" baseline="30000" dirty="0" smtClean="0"/>
              <a:t>2</a:t>
            </a:r>
            <a:r>
              <a:rPr lang="cs-CZ" dirty="0" smtClean="0"/>
              <a:t> + 5x – 3 &lt; 0</a:t>
            </a:r>
          </a:p>
          <a:p>
            <a:pPr marL="0" indent="0">
              <a:buNone/>
            </a:pPr>
            <a:r>
              <a:rPr lang="cs-CZ" dirty="0" smtClean="0"/>
              <a:t>x</a:t>
            </a:r>
            <a:r>
              <a:rPr lang="cs-CZ" baseline="-25000" dirty="0" smtClean="0"/>
              <a:t>1</a:t>
            </a:r>
            <a:r>
              <a:rPr lang="cs-CZ" dirty="0" smtClean="0"/>
              <a:t>=</a:t>
            </a:r>
            <a:r>
              <a:rPr lang="cs-CZ" b="1" dirty="0" smtClean="0"/>
              <a:t>0,5</a:t>
            </a:r>
          </a:p>
          <a:p>
            <a:pPr marL="0" indent="0">
              <a:buNone/>
            </a:pPr>
            <a:r>
              <a:rPr lang="cs-CZ" dirty="0" smtClean="0"/>
              <a:t>x</a:t>
            </a:r>
            <a:r>
              <a:rPr lang="cs-CZ" baseline="-25000" dirty="0" smtClean="0"/>
              <a:t>2</a:t>
            </a:r>
            <a:r>
              <a:rPr lang="cs-CZ" dirty="0" smtClean="0"/>
              <a:t>=</a:t>
            </a:r>
            <a:r>
              <a:rPr lang="cs-CZ" b="1" dirty="0" smtClean="0"/>
              <a:t>-3</a:t>
            </a:r>
          </a:p>
          <a:p>
            <a:pPr marL="0" indent="0">
              <a:buNone/>
            </a:pPr>
            <a:r>
              <a:rPr lang="cs-CZ" dirty="0" smtClean="0"/>
              <a:t>Hodnoty kořenů nám určují průsečík paraboly s osou x.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1259632" y="5301208"/>
            <a:ext cx="52565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2653882" y="512118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4843264" y="512118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ový popisek 9"/>
          <p:cNvSpPr/>
          <p:nvPr/>
        </p:nvSpPr>
        <p:spPr>
          <a:xfrm>
            <a:off x="971600" y="5805264"/>
            <a:ext cx="1682282" cy="648072"/>
          </a:xfrm>
          <a:prstGeom prst="wedgeRectCallout">
            <a:avLst>
              <a:gd name="adj1" fmla="val 50993"/>
              <a:gd name="adj2" fmla="val -11890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-3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11" name="Obdélníkový popisek 10"/>
          <p:cNvSpPr/>
          <p:nvPr/>
        </p:nvSpPr>
        <p:spPr>
          <a:xfrm>
            <a:off x="4851917" y="5840221"/>
            <a:ext cx="1682282" cy="648072"/>
          </a:xfrm>
          <a:prstGeom prst="wedgeRectCallout">
            <a:avLst>
              <a:gd name="adj1" fmla="val -49952"/>
              <a:gd name="adj2" fmla="val -13234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0,5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13" name="Oblouk 12"/>
          <p:cNvSpPr/>
          <p:nvPr/>
        </p:nvSpPr>
        <p:spPr>
          <a:xfrm>
            <a:off x="2508920" y="3762841"/>
            <a:ext cx="2495128" cy="2077380"/>
          </a:xfrm>
          <a:prstGeom prst="arc">
            <a:avLst>
              <a:gd name="adj1" fmla="val 21599999"/>
              <a:gd name="adj2" fmla="val 10956143"/>
            </a:avLst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951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Kvadratické nerovnice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 2x</a:t>
            </a:r>
            <a:r>
              <a:rPr lang="cs-CZ" baseline="30000" dirty="0" smtClean="0"/>
              <a:t>2</a:t>
            </a:r>
            <a:r>
              <a:rPr lang="cs-CZ" dirty="0" smtClean="0"/>
              <a:t> + 5x – 3 &lt; 0</a:t>
            </a:r>
          </a:p>
          <a:p>
            <a:pPr marL="0" indent="0">
              <a:buNone/>
            </a:pPr>
            <a:r>
              <a:rPr lang="cs-CZ" dirty="0" smtClean="0"/>
              <a:t>Znaménko nerovnosti </a:t>
            </a:r>
            <a:r>
              <a:rPr lang="cs-CZ" b="1" dirty="0" smtClean="0">
                <a:solidFill>
                  <a:srgbClr val="FF0000"/>
                </a:solidFill>
              </a:rPr>
              <a:t>&lt;</a:t>
            </a:r>
            <a:r>
              <a:rPr lang="cs-CZ" dirty="0" smtClean="0"/>
              <a:t> nás informuje, že výsledkem nerovnice jsou části grafu </a:t>
            </a:r>
            <a:r>
              <a:rPr lang="cs-CZ" b="1" dirty="0" smtClean="0">
                <a:solidFill>
                  <a:srgbClr val="FF0000"/>
                </a:solidFill>
              </a:rPr>
              <a:t>pod</a:t>
            </a:r>
            <a:r>
              <a:rPr lang="cs-CZ" dirty="0" smtClean="0"/>
              <a:t> osou.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1259632" y="5301208"/>
            <a:ext cx="52565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2653882" y="512118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4843264" y="512118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ový popisek 9"/>
          <p:cNvSpPr/>
          <p:nvPr/>
        </p:nvSpPr>
        <p:spPr>
          <a:xfrm>
            <a:off x="971600" y="5805264"/>
            <a:ext cx="1682282" cy="648072"/>
          </a:xfrm>
          <a:prstGeom prst="wedgeRectCallout">
            <a:avLst>
              <a:gd name="adj1" fmla="val 50993"/>
              <a:gd name="adj2" fmla="val -11890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-3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11" name="Obdélníkový popisek 10"/>
          <p:cNvSpPr/>
          <p:nvPr/>
        </p:nvSpPr>
        <p:spPr>
          <a:xfrm>
            <a:off x="4851917" y="5840221"/>
            <a:ext cx="1682282" cy="648072"/>
          </a:xfrm>
          <a:prstGeom prst="wedgeRectCallout">
            <a:avLst>
              <a:gd name="adj1" fmla="val -49952"/>
              <a:gd name="adj2" fmla="val -13234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0,5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13" name="Oblouk 12"/>
          <p:cNvSpPr/>
          <p:nvPr/>
        </p:nvSpPr>
        <p:spPr>
          <a:xfrm>
            <a:off x="2508920" y="3762841"/>
            <a:ext cx="2495128" cy="2077380"/>
          </a:xfrm>
          <a:prstGeom prst="arc">
            <a:avLst>
              <a:gd name="adj1" fmla="val 21599999"/>
              <a:gd name="adj2" fmla="val 10956143"/>
            </a:avLst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598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Kvadratické nerovnice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 2x</a:t>
            </a:r>
            <a:r>
              <a:rPr lang="cs-CZ" baseline="30000" dirty="0" smtClean="0"/>
              <a:t>2</a:t>
            </a:r>
            <a:r>
              <a:rPr lang="cs-CZ" dirty="0" smtClean="0"/>
              <a:t> + 5x – 3 &lt; 0</a:t>
            </a:r>
          </a:p>
          <a:p>
            <a:pPr marL="0" indent="0">
              <a:buNone/>
            </a:pPr>
            <a:r>
              <a:rPr lang="cs-CZ" dirty="0" smtClean="0"/>
              <a:t>Znaménko nerovnosti </a:t>
            </a:r>
            <a:r>
              <a:rPr lang="cs-CZ" b="1" dirty="0" smtClean="0">
                <a:solidFill>
                  <a:srgbClr val="FF0000"/>
                </a:solidFill>
              </a:rPr>
              <a:t>&lt;</a:t>
            </a:r>
            <a:r>
              <a:rPr lang="cs-CZ" dirty="0" smtClean="0"/>
              <a:t> nás informuje, že výsledkem nerovnice jsou části grafu </a:t>
            </a:r>
            <a:r>
              <a:rPr lang="cs-CZ" b="1" dirty="0" smtClean="0">
                <a:solidFill>
                  <a:srgbClr val="FF0000"/>
                </a:solidFill>
              </a:rPr>
              <a:t>pod</a:t>
            </a:r>
            <a:r>
              <a:rPr lang="cs-CZ" dirty="0" smtClean="0"/>
              <a:t> osou.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1259632" y="5301208"/>
            <a:ext cx="52565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2653882" y="512118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4843264" y="512118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ový popisek 9"/>
          <p:cNvSpPr/>
          <p:nvPr/>
        </p:nvSpPr>
        <p:spPr>
          <a:xfrm>
            <a:off x="971600" y="5805264"/>
            <a:ext cx="1682282" cy="648072"/>
          </a:xfrm>
          <a:prstGeom prst="wedgeRectCallout">
            <a:avLst>
              <a:gd name="adj1" fmla="val 50993"/>
              <a:gd name="adj2" fmla="val -11890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-3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11" name="Obdélníkový popisek 10"/>
          <p:cNvSpPr/>
          <p:nvPr/>
        </p:nvSpPr>
        <p:spPr>
          <a:xfrm>
            <a:off x="4851917" y="5840221"/>
            <a:ext cx="1682282" cy="648072"/>
          </a:xfrm>
          <a:prstGeom prst="wedgeRectCallout">
            <a:avLst>
              <a:gd name="adj1" fmla="val -49952"/>
              <a:gd name="adj2" fmla="val -13234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0,5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13" name="Oblouk 12"/>
          <p:cNvSpPr/>
          <p:nvPr/>
        </p:nvSpPr>
        <p:spPr>
          <a:xfrm>
            <a:off x="2508920" y="3762841"/>
            <a:ext cx="2495128" cy="2077380"/>
          </a:xfrm>
          <a:prstGeom prst="arc">
            <a:avLst>
              <a:gd name="adj1" fmla="val 21599999"/>
              <a:gd name="adj2" fmla="val 10956143"/>
            </a:avLst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2716425" y="5661248"/>
            <a:ext cx="2080117" cy="0"/>
          </a:xfrm>
          <a:prstGeom prst="straightConnector1">
            <a:avLst/>
          </a:prstGeom>
          <a:ln w="317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419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Kvadratické nerovnice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 2x</a:t>
            </a:r>
            <a:r>
              <a:rPr lang="cs-CZ" baseline="30000" dirty="0" smtClean="0"/>
              <a:t>2</a:t>
            </a:r>
            <a:r>
              <a:rPr lang="cs-CZ" dirty="0" smtClean="0"/>
              <a:t> + 5x – 3 &lt; 0</a:t>
            </a:r>
          </a:p>
          <a:p>
            <a:pPr marL="0" indent="0">
              <a:buNone/>
            </a:pPr>
            <a:r>
              <a:rPr lang="cs-CZ" dirty="0" smtClean="0"/>
              <a:t>Znaménko nerovnosti </a:t>
            </a:r>
            <a:r>
              <a:rPr lang="cs-CZ" b="1" dirty="0" smtClean="0">
                <a:solidFill>
                  <a:srgbClr val="FF0000"/>
                </a:solidFill>
              </a:rPr>
              <a:t>&lt;</a:t>
            </a:r>
            <a:r>
              <a:rPr lang="cs-CZ" dirty="0" smtClean="0"/>
              <a:t> nás informuje, že výsledkem nerovnice jsou části grafu </a:t>
            </a:r>
            <a:r>
              <a:rPr lang="cs-CZ" b="1" dirty="0" smtClean="0">
                <a:solidFill>
                  <a:srgbClr val="FF0000"/>
                </a:solidFill>
              </a:rPr>
              <a:t>pod</a:t>
            </a:r>
            <a:r>
              <a:rPr lang="cs-CZ" dirty="0" smtClean="0"/>
              <a:t> osou.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Výsledek… x</a:t>
            </a:r>
            <a:r>
              <a:rPr lang="cs-CZ" dirty="0" smtClean="0">
                <a:sym typeface="Symbol"/>
              </a:rPr>
              <a:t>(-3 ; 0,5)</a:t>
            </a:r>
            <a:endParaRPr lang="cs-CZ" dirty="0" smtClean="0"/>
          </a:p>
        </p:txBody>
      </p:sp>
      <p:cxnSp>
        <p:nvCxnSpPr>
          <p:cNvPr id="5" name="Přímá spojnice 4"/>
          <p:cNvCxnSpPr/>
          <p:nvPr/>
        </p:nvCxnSpPr>
        <p:spPr>
          <a:xfrm>
            <a:off x="1259632" y="5301208"/>
            <a:ext cx="52565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2653882" y="512118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4843264" y="512118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ový popisek 9"/>
          <p:cNvSpPr/>
          <p:nvPr/>
        </p:nvSpPr>
        <p:spPr>
          <a:xfrm>
            <a:off x="971600" y="5805264"/>
            <a:ext cx="1682282" cy="648072"/>
          </a:xfrm>
          <a:prstGeom prst="wedgeRectCallout">
            <a:avLst>
              <a:gd name="adj1" fmla="val 50993"/>
              <a:gd name="adj2" fmla="val -11890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-3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11" name="Obdélníkový popisek 10"/>
          <p:cNvSpPr/>
          <p:nvPr/>
        </p:nvSpPr>
        <p:spPr>
          <a:xfrm>
            <a:off x="4851917" y="5840221"/>
            <a:ext cx="1682282" cy="648072"/>
          </a:xfrm>
          <a:prstGeom prst="wedgeRectCallout">
            <a:avLst>
              <a:gd name="adj1" fmla="val -49952"/>
              <a:gd name="adj2" fmla="val -13234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0,5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13" name="Oblouk 12"/>
          <p:cNvSpPr/>
          <p:nvPr/>
        </p:nvSpPr>
        <p:spPr>
          <a:xfrm>
            <a:off x="2508920" y="3762841"/>
            <a:ext cx="2495128" cy="2077380"/>
          </a:xfrm>
          <a:prstGeom prst="arc">
            <a:avLst>
              <a:gd name="adj1" fmla="val 21599999"/>
              <a:gd name="adj2" fmla="val 10956143"/>
            </a:avLst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2716425" y="5661248"/>
            <a:ext cx="2080117" cy="0"/>
          </a:xfrm>
          <a:prstGeom prst="straightConnector1">
            <a:avLst/>
          </a:prstGeom>
          <a:ln w="317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632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Kvadratické nerovnice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027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Kvadratické nerovnice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 2x</a:t>
            </a:r>
            <a:r>
              <a:rPr lang="cs-CZ" baseline="30000" dirty="0" smtClean="0"/>
              <a:t>2</a:t>
            </a:r>
            <a:r>
              <a:rPr lang="cs-CZ" dirty="0" smtClean="0"/>
              <a:t> + 5x – 3 &lt; 0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501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Kvadratické nerovnice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 2x</a:t>
            </a:r>
            <a:r>
              <a:rPr lang="cs-CZ" baseline="30000" dirty="0" smtClean="0"/>
              <a:t>2</a:t>
            </a:r>
            <a:r>
              <a:rPr lang="cs-CZ" dirty="0" smtClean="0"/>
              <a:t> + 5x – 3 &lt; 0</a:t>
            </a:r>
          </a:p>
          <a:p>
            <a:pPr marL="0" indent="0">
              <a:buNone/>
            </a:pPr>
            <a:r>
              <a:rPr lang="cs-CZ" dirty="0" smtClean="0"/>
              <a:t>Nejprve zjistíme kořeny </a:t>
            </a:r>
            <a:r>
              <a:rPr lang="cs-CZ" smtClean="0"/>
              <a:t>kvadratické </a:t>
            </a:r>
            <a:r>
              <a:rPr lang="cs-CZ" b="1" smtClean="0"/>
              <a:t>rovnice.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325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Kvadratické nerovnice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 2x</a:t>
            </a:r>
            <a:r>
              <a:rPr lang="cs-CZ" baseline="30000" dirty="0" smtClean="0"/>
              <a:t>2</a:t>
            </a:r>
            <a:r>
              <a:rPr lang="cs-CZ" dirty="0" smtClean="0"/>
              <a:t> + 5x – 3 &lt; 0</a:t>
            </a:r>
          </a:p>
          <a:p>
            <a:pPr marL="0" indent="0">
              <a:buNone/>
            </a:pPr>
            <a:r>
              <a:rPr lang="cs-CZ" dirty="0" smtClean="0"/>
              <a:t>Nejprve zjistíme kořeny kvadratické </a:t>
            </a:r>
            <a:r>
              <a:rPr lang="cs-CZ" b="1" dirty="0" smtClean="0"/>
              <a:t>rovnice.</a:t>
            </a:r>
          </a:p>
          <a:p>
            <a:pPr marL="0" indent="0">
              <a:buNone/>
            </a:pPr>
            <a:r>
              <a:rPr lang="cs-CZ" dirty="0"/>
              <a:t> 2x</a:t>
            </a:r>
            <a:r>
              <a:rPr lang="cs-CZ" baseline="30000" dirty="0"/>
              <a:t>2</a:t>
            </a:r>
            <a:r>
              <a:rPr lang="cs-CZ" dirty="0"/>
              <a:t> + 5x – 3 </a:t>
            </a:r>
            <a:r>
              <a:rPr lang="cs-CZ" dirty="0" smtClean="0"/>
              <a:t>= </a:t>
            </a:r>
            <a:r>
              <a:rPr lang="cs-CZ" dirty="0"/>
              <a:t>0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90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Kvadratické nerovnice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  2x</a:t>
            </a:r>
            <a:r>
              <a:rPr lang="cs-CZ" baseline="30000" dirty="0" smtClean="0"/>
              <a:t>2</a:t>
            </a:r>
            <a:r>
              <a:rPr lang="cs-CZ" dirty="0" smtClean="0"/>
              <a:t> + 5x – 3 &lt; 0</a:t>
            </a:r>
          </a:p>
          <a:p>
            <a:pPr marL="0" indent="0">
              <a:buNone/>
            </a:pPr>
            <a:r>
              <a:rPr lang="cs-CZ" dirty="0" smtClean="0"/>
              <a:t>Nejprve zjistíme kořeny kvadratické </a:t>
            </a:r>
            <a:r>
              <a:rPr lang="cs-CZ" b="1" dirty="0" smtClean="0"/>
              <a:t>rovnice.</a:t>
            </a:r>
          </a:p>
          <a:p>
            <a:pPr marL="0" indent="0">
              <a:buNone/>
            </a:pPr>
            <a:r>
              <a:rPr lang="cs-CZ" dirty="0"/>
              <a:t> 2x</a:t>
            </a:r>
            <a:r>
              <a:rPr lang="cs-CZ" baseline="30000" dirty="0"/>
              <a:t>2</a:t>
            </a:r>
            <a:r>
              <a:rPr lang="cs-CZ" dirty="0"/>
              <a:t> + 5x – 3 </a:t>
            </a:r>
            <a:r>
              <a:rPr lang="cs-CZ" dirty="0" smtClean="0"/>
              <a:t>= 0</a:t>
            </a:r>
          </a:p>
          <a:p>
            <a:pPr marL="0" indent="0">
              <a:buNone/>
            </a:pPr>
            <a:r>
              <a:rPr lang="cs-CZ" dirty="0" smtClean="0"/>
              <a:t>a=2, b=5, c=-3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81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Kvadratické nerovnice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  2x</a:t>
            </a:r>
            <a:r>
              <a:rPr lang="cs-CZ" baseline="30000" dirty="0" smtClean="0"/>
              <a:t>2</a:t>
            </a:r>
            <a:r>
              <a:rPr lang="cs-CZ" dirty="0" smtClean="0"/>
              <a:t> + 5x – 3 &lt; 0</a:t>
            </a:r>
          </a:p>
          <a:p>
            <a:pPr marL="0" indent="0">
              <a:buNone/>
            </a:pPr>
            <a:r>
              <a:rPr lang="cs-CZ" dirty="0" smtClean="0"/>
              <a:t>Nejprve zjistíme kořeny kvadratické </a:t>
            </a:r>
            <a:r>
              <a:rPr lang="cs-CZ" b="1" dirty="0" smtClean="0"/>
              <a:t>rovnice.</a:t>
            </a:r>
          </a:p>
          <a:p>
            <a:pPr marL="0" indent="0">
              <a:buNone/>
            </a:pPr>
            <a:r>
              <a:rPr lang="cs-CZ" dirty="0"/>
              <a:t> 2x</a:t>
            </a:r>
            <a:r>
              <a:rPr lang="cs-CZ" baseline="30000" dirty="0"/>
              <a:t>2</a:t>
            </a:r>
            <a:r>
              <a:rPr lang="cs-CZ" dirty="0"/>
              <a:t> + 5x – 3 </a:t>
            </a:r>
            <a:r>
              <a:rPr lang="cs-CZ" dirty="0" smtClean="0"/>
              <a:t>= 0</a:t>
            </a:r>
          </a:p>
          <a:p>
            <a:pPr marL="0" indent="0">
              <a:buNone/>
            </a:pPr>
            <a:r>
              <a:rPr lang="cs-CZ" dirty="0" smtClean="0"/>
              <a:t>a=2, b=5, c=-3</a:t>
            </a:r>
          </a:p>
          <a:p>
            <a:pPr marL="0" indent="0">
              <a:buNone/>
            </a:pPr>
            <a:r>
              <a:rPr lang="cs-CZ" dirty="0" smtClean="0"/>
              <a:t>D=25-4.2.(-3)=25+24=49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241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Kvadratické nerovnice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  2x</a:t>
            </a:r>
            <a:r>
              <a:rPr lang="cs-CZ" baseline="30000" dirty="0" smtClean="0"/>
              <a:t>2</a:t>
            </a:r>
            <a:r>
              <a:rPr lang="cs-CZ" dirty="0" smtClean="0"/>
              <a:t> + 5x – 3 &lt; 0</a:t>
            </a:r>
          </a:p>
          <a:p>
            <a:pPr marL="0" indent="0">
              <a:buNone/>
            </a:pPr>
            <a:r>
              <a:rPr lang="cs-CZ" dirty="0" smtClean="0"/>
              <a:t>Nejprve zjistíme kořeny kvadratické </a:t>
            </a:r>
            <a:r>
              <a:rPr lang="cs-CZ" b="1" dirty="0" smtClean="0"/>
              <a:t>rovnice.</a:t>
            </a:r>
          </a:p>
          <a:p>
            <a:pPr marL="0" indent="0">
              <a:buNone/>
            </a:pPr>
            <a:r>
              <a:rPr lang="cs-CZ" dirty="0"/>
              <a:t> 2x</a:t>
            </a:r>
            <a:r>
              <a:rPr lang="cs-CZ" baseline="30000" dirty="0"/>
              <a:t>2</a:t>
            </a:r>
            <a:r>
              <a:rPr lang="cs-CZ" dirty="0"/>
              <a:t> + 5x – 3 </a:t>
            </a:r>
            <a:r>
              <a:rPr lang="cs-CZ" dirty="0" smtClean="0"/>
              <a:t>= 0</a:t>
            </a:r>
          </a:p>
          <a:p>
            <a:pPr marL="0" indent="0">
              <a:buNone/>
            </a:pPr>
            <a:r>
              <a:rPr lang="cs-CZ" dirty="0" smtClean="0"/>
              <a:t>a=2, b=5, c=-3</a:t>
            </a:r>
          </a:p>
          <a:p>
            <a:pPr marL="0" indent="0">
              <a:buNone/>
            </a:pPr>
            <a:r>
              <a:rPr lang="cs-CZ" dirty="0" smtClean="0"/>
              <a:t>D=25-4.2.(-3)=25+24=49</a:t>
            </a:r>
          </a:p>
          <a:p>
            <a:pPr marL="0" indent="0">
              <a:buNone/>
            </a:pPr>
            <a:r>
              <a:rPr lang="cs-CZ" dirty="0" smtClean="0"/>
              <a:t>x</a:t>
            </a:r>
            <a:r>
              <a:rPr lang="cs-CZ" baseline="-25000" dirty="0" smtClean="0"/>
              <a:t>1</a:t>
            </a:r>
            <a:r>
              <a:rPr lang="cs-CZ" dirty="0" smtClean="0"/>
              <a:t>=((-5)+7)/(2.2)=0,5</a:t>
            </a:r>
          </a:p>
          <a:p>
            <a:pPr marL="0" indent="0">
              <a:buNone/>
            </a:pPr>
            <a:r>
              <a:rPr lang="cs-CZ" dirty="0" smtClean="0"/>
              <a:t>x</a:t>
            </a:r>
            <a:r>
              <a:rPr lang="cs-CZ" baseline="-25000" dirty="0" smtClean="0"/>
              <a:t>2</a:t>
            </a:r>
            <a:r>
              <a:rPr lang="cs-CZ" dirty="0" smtClean="0"/>
              <a:t>=((-5)-7</a:t>
            </a:r>
            <a:r>
              <a:rPr lang="cs-CZ" dirty="0"/>
              <a:t>)/(2.2</a:t>
            </a:r>
            <a:r>
              <a:rPr lang="cs-CZ" dirty="0" smtClean="0"/>
              <a:t>)=-3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927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Kvadratické nerovnice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  2x</a:t>
            </a:r>
            <a:r>
              <a:rPr lang="cs-CZ" baseline="30000" dirty="0" smtClean="0"/>
              <a:t>2</a:t>
            </a:r>
            <a:r>
              <a:rPr lang="cs-CZ" dirty="0" smtClean="0"/>
              <a:t> + 5x – 3 &lt; 0</a:t>
            </a:r>
          </a:p>
          <a:p>
            <a:pPr marL="0" indent="0">
              <a:buNone/>
            </a:pPr>
            <a:r>
              <a:rPr lang="cs-CZ" dirty="0" smtClean="0"/>
              <a:t>Nejprve zjistíme kořeny kvadratické </a:t>
            </a:r>
            <a:r>
              <a:rPr lang="cs-CZ" b="1" dirty="0" smtClean="0"/>
              <a:t>rovnice.</a:t>
            </a:r>
          </a:p>
          <a:p>
            <a:pPr marL="0" indent="0">
              <a:buNone/>
            </a:pPr>
            <a:r>
              <a:rPr lang="cs-CZ" dirty="0"/>
              <a:t> 2x</a:t>
            </a:r>
            <a:r>
              <a:rPr lang="cs-CZ" baseline="30000" dirty="0"/>
              <a:t>2</a:t>
            </a:r>
            <a:r>
              <a:rPr lang="cs-CZ" dirty="0"/>
              <a:t> + 5x – 3 </a:t>
            </a:r>
            <a:r>
              <a:rPr lang="cs-CZ" dirty="0" smtClean="0"/>
              <a:t>= 0</a:t>
            </a:r>
          </a:p>
          <a:p>
            <a:pPr marL="0" indent="0">
              <a:buNone/>
            </a:pPr>
            <a:r>
              <a:rPr lang="cs-CZ" dirty="0" smtClean="0"/>
              <a:t>a=2, b=5, c=-3</a:t>
            </a:r>
          </a:p>
          <a:p>
            <a:pPr marL="0" indent="0">
              <a:buNone/>
            </a:pPr>
            <a:r>
              <a:rPr lang="cs-CZ" dirty="0" smtClean="0"/>
              <a:t>D=25-4.2.(-3)=25+24=49</a:t>
            </a:r>
          </a:p>
          <a:p>
            <a:pPr marL="0" indent="0">
              <a:buNone/>
            </a:pPr>
            <a:r>
              <a:rPr lang="cs-CZ" dirty="0" smtClean="0"/>
              <a:t>x</a:t>
            </a:r>
            <a:r>
              <a:rPr lang="cs-CZ" baseline="-25000" dirty="0" smtClean="0"/>
              <a:t>1</a:t>
            </a:r>
            <a:r>
              <a:rPr lang="cs-CZ" dirty="0" smtClean="0"/>
              <a:t>=((-5)+7)/(2.2)=</a:t>
            </a:r>
            <a:r>
              <a:rPr lang="cs-CZ" b="1" dirty="0" smtClean="0"/>
              <a:t>0,5</a:t>
            </a:r>
          </a:p>
          <a:p>
            <a:pPr marL="0" indent="0">
              <a:buNone/>
            </a:pPr>
            <a:r>
              <a:rPr lang="cs-CZ" dirty="0" smtClean="0"/>
              <a:t>x</a:t>
            </a:r>
            <a:r>
              <a:rPr lang="cs-CZ" baseline="-25000" dirty="0" smtClean="0"/>
              <a:t>2</a:t>
            </a:r>
            <a:r>
              <a:rPr lang="cs-CZ" dirty="0" smtClean="0"/>
              <a:t>=((-5)-7</a:t>
            </a:r>
            <a:r>
              <a:rPr lang="cs-CZ" dirty="0"/>
              <a:t>)/(2.2</a:t>
            </a:r>
            <a:r>
              <a:rPr lang="cs-CZ" dirty="0" smtClean="0"/>
              <a:t>)=</a:t>
            </a:r>
            <a:r>
              <a:rPr lang="cs-CZ" b="1" dirty="0" smtClean="0"/>
              <a:t>-3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596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499</Words>
  <Application>Microsoft Office PowerPoint</Application>
  <PresentationFormat>Předvádění na obrazovce (4:3)</PresentationFormat>
  <Paragraphs>120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systému Office</vt:lpstr>
      <vt:lpstr>Prezentace aplikace PowerPoint</vt:lpstr>
      <vt:lpstr>Kvadratické nerovnice</vt:lpstr>
      <vt:lpstr>Kvadratické nerovnice</vt:lpstr>
      <vt:lpstr>Kvadratické nerovnice</vt:lpstr>
      <vt:lpstr>Kvadratické nerovnice</vt:lpstr>
      <vt:lpstr>Kvadratické nerovnice</vt:lpstr>
      <vt:lpstr>Kvadratické nerovnice</vt:lpstr>
      <vt:lpstr>Kvadratické nerovnice</vt:lpstr>
      <vt:lpstr>Kvadratické nerovnice</vt:lpstr>
      <vt:lpstr>Kvadratické nerovnice</vt:lpstr>
      <vt:lpstr>Kvadratické nerovnice</vt:lpstr>
      <vt:lpstr>Kvadratické nerovnice</vt:lpstr>
      <vt:lpstr>Kvadratické nerovnice</vt:lpstr>
      <vt:lpstr>Kvadratické nerovnice</vt:lpstr>
      <vt:lpstr>Kvadratické nerovnice</vt:lpstr>
      <vt:lpstr>Kvadratické nerovnice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Soustavy rovnic</dc:title>
  <dc:creator>PRAK</dc:creator>
  <cp:lastModifiedBy>František Buriánek</cp:lastModifiedBy>
  <cp:revision>27</cp:revision>
  <dcterms:created xsi:type="dcterms:W3CDTF">2013-03-23T15:20:06Z</dcterms:created>
  <dcterms:modified xsi:type="dcterms:W3CDTF">2013-11-25T08:41:57Z</dcterms:modified>
</cp:coreProperties>
</file>