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7" r:id="rId4"/>
    <p:sldId id="258" r:id="rId5"/>
    <p:sldId id="295" r:id="rId6"/>
    <p:sldId id="296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14" r:id="rId16"/>
    <p:sldId id="306" r:id="rId17"/>
    <p:sldId id="307" r:id="rId18"/>
    <p:sldId id="310" r:id="rId19"/>
    <p:sldId id="308" r:id="rId20"/>
    <p:sldId id="309" r:id="rId21"/>
    <p:sldId id="311" r:id="rId22"/>
    <p:sldId id="312" r:id="rId23"/>
    <p:sldId id="313" r:id="rId24"/>
    <p:sldId id="317" r:id="rId25"/>
    <p:sldId id="315" r:id="rId26"/>
    <p:sldId id="316" r:id="rId27"/>
    <p:sldId id="288" r:id="rId28"/>
    <p:sldId id="318" r:id="rId29"/>
    <p:sldId id="319" r:id="rId30"/>
    <p:sldId id="320" r:id="rId31"/>
    <p:sldId id="289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3154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6091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729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8617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105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76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7537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702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752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211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71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1897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11188" y="260350"/>
            <a:ext cx="85328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/>
              <a:t>Výukový materiál vytvořený v rámci projektu „EU peníze školám“</a:t>
            </a:r>
          </a:p>
        </p:txBody>
      </p:sp>
      <p:pic>
        <p:nvPicPr>
          <p:cNvPr id="5" name="obrázek 2"/>
          <p:cNvPicPr>
            <a:picLocks noGrp="1" noChangeAspect="1" noChangeArrowheads="1"/>
          </p:cNvPicPr>
          <p:nvPr>
            <p:ph type="title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55875" y="692150"/>
            <a:ext cx="4659313" cy="1143000"/>
          </a:xfrm>
          <a:noFill/>
        </p:spPr>
      </p:pic>
      <p:sp>
        <p:nvSpPr>
          <p:cNvPr id="6" name="Obdélník 5"/>
          <p:cNvSpPr/>
          <p:nvPr/>
        </p:nvSpPr>
        <p:spPr>
          <a:xfrm>
            <a:off x="971600" y="2204864"/>
            <a:ext cx="727280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Škola: Střední škola právní – Právní akademie, s.r.o.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Typ šablony: III/2 Inovace a zkvalitnění výuky prostřednictvím ICT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Projekt: CZ.1.07/1.5.00/34.0236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Tematická oblast: </a:t>
            </a:r>
            <a:r>
              <a:rPr lang="cs-CZ" dirty="0" smtClean="0"/>
              <a:t>Matematika III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Autor: </a:t>
            </a:r>
            <a:r>
              <a:rPr lang="cs-CZ" dirty="0" smtClean="0"/>
              <a:t>Mgr. František Buriánek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Téma: </a:t>
            </a:r>
            <a:r>
              <a:rPr lang="cs-CZ" dirty="0" smtClean="0"/>
              <a:t>Soustavy rovnic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Číslo materiálu</a:t>
            </a:r>
            <a:r>
              <a:rPr lang="cs-CZ"/>
              <a:t>: </a:t>
            </a:r>
            <a:r>
              <a:rPr lang="cs-CZ" smtClean="0"/>
              <a:t>VY_32_INOVACE_MC_03_Soustavy </a:t>
            </a:r>
            <a:r>
              <a:rPr lang="cs-CZ" dirty="0"/>
              <a:t>rovnic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Datum tvorby: </a:t>
            </a:r>
            <a:r>
              <a:rPr lang="cs-CZ" dirty="0" smtClean="0"/>
              <a:t>09.09.2013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Anotace (ročník): Prezentace je určena pro žáky </a:t>
            </a:r>
            <a:r>
              <a:rPr lang="cs-CZ" dirty="0" smtClean="0"/>
              <a:t>1.ročníku </a:t>
            </a:r>
            <a:r>
              <a:rPr lang="cs-CZ" dirty="0"/>
              <a:t>SŠ,</a:t>
            </a:r>
            <a:br>
              <a:rPr lang="cs-CZ" dirty="0"/>
            </a:br>
            <a:r>
              <a:rPr lang="cs-CZ" dirty="0"/>
              <a:t>slouží k procvičení učiva a ověření znalostí žáků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Klíčová slova: </a:t>
            </a:r>
            <a:r>
              <a:rPr lang="cs-CZ" dirty="0" smtClean="0"/>
              <a:t>Rovnice, kořeny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6826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3x3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dirty="0" smtClean="0"/>
                  <a:t>-5.(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11−4</m:t>
                        </m:r>
                        <m:r>
                          <a:rPr lang="cs-CZ" i="1">
                            <a:latin typeface="Cambria Math"/>
                          </a:rPr>
                          <m:t>𝑦</m:t>
                        </m:r>
                        <m:r>
                          <a:rPr lang="cs-CZ" i="1">
                            <a:latin typeface="Cambria Math"/>
                          </a:rPr>
                          <m:t>−3</m:t>
                        </m:r>
                        <m:r>
                          <a:rPr lang="cs-CZ" i="1">
                            <a:latin typeface="Cambria Math"/>
                          </a:rPr>
                          <m:t>𝑧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dirty="0" smtClean="0"/>
                  <a:t>)+6y+5z=-10</a:t>
                </a:r>
              </a:p>
              <a:p>
                <a:pPr marL="0" indent="0">
                  <a:buNone/>
                </a:pPr>
                <a:r>
                  <a:rPr lang="cs-CZ" dirty="0" smtClean="0"/>
                  <a:t>2.(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11−4</m:t>
                        </m:r>
                        <m:r>
                          <a:rPr lang="cs-CZ" i="1">
                            <a:latin typeface="Cambria Math"/>
                          </a:rPr>
                          <m:t>𝑦</m:t>
                        </m:r>
                        <m:r>
                          <a:rPr lang="cs-CZ" i="1">
                            <a:latin typeface="Cambria Math"/>
                          </a:rPr>
                          <m:t>−3</m:t>
                        </m:r>
                        <m:r>
                          <a:rPr lang="cs-CZ" i="1">
                            <a:latin typeface="Cambria Math"/>
                          </a:rPr>
                          <m:t>𝑧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dirty="0" smtClean="0"/>
                  <a:t>)+3y+2z=11</a:t>
                </a:r>
              </a:p>
              <a:p>
                <a:pPr marL="0" indent="0">
                  <a:buNone/>
                </a:pPr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−55+20</m:t>
                        </m:r>
                        <m:r>
                          <a:rPr lang="cs-CZ" i="1">
                            <a:latin typeface="Cambria Math"/>
                          </a:rPr>
                          <m:t>𝑦</m:t>
                        </m:r>
                        <m:r>
                          <a:rPr lang="cs-CZ" b="0" i="1" smtClean="0">
                            <a:latin typeface="Cambria Math"/>
                          </a:rPr>
                          <m:t>+15</m:t>
                        </m:r>
                        <m:r>
                          <a:rPr lang="cs-CZ" i="1">
                            <a:latin typeface="Cambria Math"/>
                          </a:rPr>
                          <m:t>𝑧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dirty="0" smtClean="0"/>
                  <a:t>+6y+5z=-10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22−8</m:t>
                        </m:r>
                        <m:r>
                          <a:rPr lang="cs-CZ" i="1">
                            <a:latin typeface="Cambria Math"/>
                          </a:rPr>
                          <m:t>𝑦</m:t>
                        </m:r>
                        <m:r>
                          <a:rPr lang="cs-CZ" i="1">
                            <a:latin typeface="Cambria Math"/>
                          </a:rPr>
                          <m:t>−6</m:t>
                        </m:r>
                        <m:r>
                          <a:rPr lang="cs-CZ" i="1">
                            <a:latin typeface="Cambria Math"/>
                          </a:rPr>
                          <m:t>𝑧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dirty="0" smtClean="0"/>
                  <a:t>+3y+2z=11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1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>
            <a:off x="467544" y="3284984"/>
            <a:ext cx="439248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467544" y="5013176"/>
            <a:ext cx="439248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Obdélníkový popisek 7"/>
          <p:cNvSpPr/>
          <p:nvPr/>
        </p:nvSpPr>
        <p:spPr>
          <a:xfrm>
            <a:off x="5521357" y="2708920"/>
            <a:ext cx="3528392" cy="1728192"/>
          </a:xfrm>
          <a:prstGeom prst="wedgeRectCallout">
            <a:avLst>
              <a:gd name="adj1" fmla="val -156570"/>
              <a:gd name="adj2" fmla="val -2595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Tady by šli obě dvojky vykrátit rovnou. Ale dodržíme stejný postup u obou rovnic.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62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3x3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dirty="0" smtClean="0"/>
                  <a:t>-5.(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11−4</m:t>
                        </m:r>
                        <m:r>
                          <a:rPr lang="cs-CZ" i="1">
                            <a:latin typeface="Cambria Math"/>
                          </a:rPr>
                          <m:t>𝑦</m:t>
                        </m:r>
                        <m:r>
                          <a:rPr lang="cs-CZ" i="1">
                            <a:latin typeface="Cambria Math"/>
                          </a:rPr>
                          <m:t>−3</m:t>
                        </m:r>
                        <m:r>
                          <a:rPr lang="cs-CZ" i="1">
                            <a:latin typeface="Cambria Math"/>
                          </a:rPr>
                          <m:t>𝑧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dirty="0" smtClean="0"/>
                  <a:t>)+6y+5z=-10</a:t>
                </a:r>
              </a:p>
              <a:p>
                <a:pPr marL="0" indent="0">
                  <a:buNone/>
                </a:pPr>
                <a:r>
                  <a:rPr lang="cs-CZ" dirty="0" smtClean="0"/>
                  <a:t>2.(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11−4</m:t>
                        </m:r>
                        <m:r>
                          <a:rPr lang="cs-CZ" i="1">
                            <a:latin typeface="Cambria Math"/>
                          </a:rPr>
                          <m:t>𝑦</m:t>
                        </m:r>
                        <m:r>
                          <a:rPr lang="cs-CZ" i="1">
                            <a:latin typeface="Cambria Math"/>
                          </a:rPr>
                          <m:t>−3</m:t>
                        </m:r>
                        <m:r>
                          <a:rPr lang="cs-CZ" i="1">
                            <a:latin typeface="Cambria Math"/>
                          </a:rPr>
                          <m:t>𝑧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dirty="0" smtClean="0"/>
                  <a:t>)+3y+2z=11</a:t>
                </a:r>
              </a:p>
              <a:p>
                <a:pPr marL="0" indent="0">
                  <a:buNone/>
                </a:pPr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−55+20</m:t>
                        </m:r>
                        <m:r>
                          <a:rPr lang="cs-CZ" i="1">
                            <a:latin typeface="Cambria Math"/>
                          </a:rPr>
                          <m:t>𝑦</m:t>
                        </m:r>
                        <m:r>
                          <a:rPr lang="cs-CZ" b="0" i="1" smtClean="0">
                            <a:latin typeface="Cambria Math"/>
                          </a:rPr>
                          <m:t>+15</m:t>
                        </m:r>
                        <m:r>
                          <a:rPr lang="cs-CZ" i="1">
                            <a:latin typeface="Cambria Math"/>
                          </a:rPr>
                          <m:t>𝑧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dirty="0" smtClean="0"/>
                  <a:t>+6y+5z=-10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22−8</m:t>
                        </m:r>
                        <m:r>
                          <a:rPr lang="cs-CZ" i="1">
                            <a:latin typeface="Cambria Math"/>
                          </a:rPr>
                          <m:t>𝑦</m:t>
                        </m:r>
                        <m:r>
                          <a:rPr lang="cs-CZ" i="1">
                            <a:latin typeface="Cambria Math"/>
                          </a:rPr>
                          <m:t>−6</m:t>
                        </m:r>
                        <m:r>
                          <a:rPr lang="cs-CZ" i="1">
                            <a:latin typeface="Cambria Math"/>
                          </a:rPr>
                          <m:t>𝑧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dirty="0" smtClean="0"/>
                  <a:t>+3y+2z=11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1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>
            <a:off x="467544" y="3284984"/>
            <a:ext cx="439248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467544" y="5013176"/>
            <a:ext cx="439248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Obdélníkový popisek 7"/>
          <p:cNvSpPr/>
          <p:nvPr/>
        </p:nvSpPr>
        <p:spPr>
          <a:xfrm>
            <a:off x="5521357" y="2708920"/>
            <a:ext cx="3528392" cy="1728192"/>
          </a:xfrm>
          <a:prstGeom prst="wedgeRectCallout">
            <a:avLst>
              <a:gd name="adj1" fmla="val -69877"/>
              <a:gd name="adj2" fmla="val 3199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Zbavíme se zlomků vynásobením celé rovnice hodnotou ve jmenovateli.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88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3x3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dirty="0" smtClean="0"/>
                  <a:t>-5.(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11−4</m:t>
                        </m:r>
                        <m:r>
                          <a:rPr lang="cs-CZ" i="1">
                            <a:latin typeface="Cambria Math"/>
                          </a:rPr>
                          <m:t>𝑦</m:t>
                        </m:r>
                        <m:r>
                          <a:rPr lang="cs-CZ" i="1">
                            <a:latin typeface="Cambria Math"/>
                          </a:rPr>
                          <m:t>−3</m:t>
                        </m:r>
                        <m:r>
                          <a:rPr lang="cs-CZ" i="1">
                            <a:latin typeface="Cambria Math"/>
                          </a:rPr>
                          <m:t>𝑧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dirty="0" smtClean="0"/>
                  <a:t>)+6y+5z=-10</a:t>
                </a:r>
              </a:p>
              <a:p>
                <a:pPr marL="0" indent="0">
                  <a:buNone/>
                </a:pPr>
                <a:r>
                  <a:rPr lang="cs-CZ" dirty="0" smtClean="0"/>
                  <a:t>2.(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11−4</m:t>
                        </m:r>
                        <m:r>
                          <a:rPr lang="cs-CZ" i="1">
                            <a:latin typeface="Cambria Math"/>
                          </a:rPr>
                          <m:t>𝑦</m:t>
                        </m:r>
                        <m:r>
                          <a:rPr lang="cs-CZ" i="1">
                            <a:latin typeface="Cambria Math"/>
                          </a:rPr>
                          <m:t>−3</m:t>
                        </m:r>
                        <m:r>
                          <a:rPr lang="cs-CZ" i="1">
                            <a:latin typeface="Cambria Math"/>
                          </a:rPr>
                          <m:t>𝑧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dirty="0" smtClean="0"/>
                  <a:t>)+3y+2z=11</a:t>
                </a:r>
              </a:p>
              <a:p>
                <a:pPr marL="0" indent="0">
                  <a:buNone/>
                </a:pPr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−55+20</m:t>
                        </m:r>
                        <m:r>
                          <a:rPr lang="cs-CZ" i="1">
                            <a:latin typeface="Cambria Math"/>
                          </a:rPr>
                          <m:t>𝑦</m:t>
                        </m:r>
                        <m:r>
                          <a:rPr lang="cs-CZ" b="0" i="1" smtClean="0">
                            <a:latin typeface="Cambria Math"/>
                          </a:rPr>
                          <m:t>+15</m:t>
                        </m:r>
                        <m:r>
                          <a:rPr lang="cs-CZ" i="1">
                            <a:latin typeface="Cambria Math"/>
                          </a:rPr>
                          <m:t>𝑧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dirty="0" smtClean="0"/>
                  <a:t>+6y+5z=-10 |.2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22−8</m:t>
                        </m:r>
                        <m:r>
                          <a:rPr lang="cs-CZ" i="1">
                            <a:latin typeface="Cambria Math"/>
                          </a:rPr>
                          <m:t>𝑦</m:t>
                        </m:r>
                        <m:r>
                          <a:rPr lang="cs-CZ" i="1">
                            <a:latin typeface="Cambria Math"/>
                          </a:rPr>
                          <m:t>−6</m:t>
                        </m:r>
                        <m:r>
                          <a:rPr lang="cs-CZ" i="1">
                            <a:latin typeface="Cambria Math"/>
                          </a:rPr>
                          <m:t>𝑧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dirty="0" smtClean="0"/>
                  <a:t>+3y+2z=11	      |.2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1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>
            <a:off x="467544" y="3284984"/>
            <a:ext cx="439248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467544" y="5013176"/>
            <a:ext cx="439248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Obdélníkový popisek 7"/>
          <p:cNvSpPr/>
          <p:nvPr/>
        </p:nvSpPr>
        <p:spPr>
          <a:xfrm>
            <a:off x="5521357" y="2708920"/>
            <a:ext cx="3528392" cy="1728192"/>
          </a:xfrm>
          <a:prstGeom prst="wedgeRectCallout">
            <a:avLst>
              <a:gd name="adj1" fmla="val -69877"/>
              <a:gd name="adj2" fmla="val 3199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Zbavíme se zlomků vynásobením </a:t>
            </a:r>
            <a:r>
              <a:rPr lang="cs-CZ" b="1" u="sng" dirty="0" smtClean="0">
                <a:solidFill>
                  <a:schemeClr val="tx1"/>
                </a:solidFill>
              </a:rPr>
              <a:t>celé</a:t>
            </a:r>
            <a:r>
              <a:rPr lang="cs-CZ" dirty="0" smtClean="0">
                <a:solidFill>
                  <a:schemeClr val="tx1"/>
                </a:solidFill>
              </a:rPr>
              <a:t> rovnice hodnotou ve jmenovateli.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87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3x3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−55+20</m:t>
                        </m:r>
                        <m:r>
                          <a:rPr lang="cs-CZ" i="1">
                            <a:latin typeface="Cambria Math"/>
                          </a:rPr>
                          <m:t>𝑦</m:t>
                        </m:r>
                        <m:r>
                          <a:rPr lang="cs-CZ" b="0" i="1" smtClean="0">
                            <a:latin typeface="Cambria Math"/>
                          </a:rPr>
                          <m:t>+15</m:t>
                        </m:r>
                        <m:r>
                          <a:rPr lang="cs-CZ" i="1">
                            <a:latin typeface="Cambria Math"/>
                          </a:rPr>
                          <m:t>𝑧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dirty="0" smtClean="0"/>
                  <a:t>+6y+5z=-10 |.2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22−8</m:t>
                        </m:r>
                        <m:r>
                          <a:rPr lang="cs-CZ" i="1">
                            <a:latin typeface="Cambria Math"/>
                          </a:rPr>
                          <m:t>𝑦</m:t>
                        </m:r>
                        <m:r>
                          <a:rPr lang="cs-CZ" i="1">
                            <a:latin typeface="Cambria Math"/>
                          </a:rPr>
                          <m:t>−6</m:t>
                        </m:r>
                        <m:r>
                          <a:rPr lang="cs-CZ" i="1">
                            <a:latin typeface="Cambria Math"/>
                          </a:rPr>
                          <m:t>𝑧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dirty="0" smtClean="0"/>
                  <a:t>+3y+2z=11	      |.2</a:t>
                </a:r>
              </a:p>
              <a:p>
                <a:pPr marL="0" indent="0">
                  <a:buNone/>
                </a:pPr>
                <a:r>
                  <a:rPr lang="cs-CZ" dirty="0" smtClean="0"/>
                  <a:t>-55+20y+15z+12y+10z=-20</a:t>
                </a:r>
              </a:p>
              <a:p>
                <a:pPr marL="0" indent="0">
                  <a:buNone/>
                </a:pPr>
                <a:r>
                  <a:rPr lang="cs-CZ" dirty="0" smtClean="0"/>
                  <a:t>22-8y-6z+6y+4z=22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1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>
            <a:off x="467544" y="3284984"/>
            <a:ext cx="439248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467544" y="4509120"/>
            <a:ext cx="439248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Obdélníkový popisek 8"/>
          <p:cNvSpPr/>
          <p:nvPr/>
        </p:nvSpPr>
        <p:spPr>
          <a:xfrm>
            <a:off x="5521357" y="2708920"/>
            <a:ext cx="3528392" cy="1728192"/>
          </a:xfrm>
          <a:prstGeom prst="wedgeRectCallout">
            <a:avLst>
              <a:gd name="adj1" fmla="val -76973"/>
              <a:gd name="adj2" fmla="val 206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U zlomku se po vykrácení dvojek už čitatel nenásobí. U všech ostatních členů rovnice se násobení provede.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(Samozřejmě násobíme levou i pravou stranu).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60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3x3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−55+20</m:t>
                        </m:r>
                        <m:r>
                          <a:rPr lang="cs-CZ" i="1">
                            <a:latin typeface="Cambria Math"/>
                          </a:rPr>
                          <m:t>𝑦</m:t>
                        </m:r>
                        <m:r>
                          <a:rPr lang="cs-CZ" b="0" i="1" smtClean="0">
                            <a:latin typeface="Cambria Math"/>
                          </a:rPr>
                          <m:t>+15</m:t>
                        </m:r>
                        <m:r>
                          <a:rPr lang="cs-CZ" i="1">
                            <a:latin typeface="Cambria Math"/>
                          </a:rPr>
                          <m:t>𝑧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dirty="0" smtClean="0"/>
                  <a:t>+6y+5z=-10 |.2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22−8</m:t>
                        </m:r>
                        <m:r>
                          <a:rPr lang="cs-CZ" i="1">
                            <a:latin typeface="Cambria Math"/>
                          </a:rPr>
                          <m:t>𝑦</m:t>
                        </m:r>
                        <m:r>
                          <a:rPr lang="cs-CZ" i="1">
                            <a:latin typeface="Cambria Math"/>
                          </a:rPr>
                          <m:t>−6</m:t>
                        </m:r>
                        <m:r>
                          <a:rPr lang="cs-CZ" i="1">
                            <a:latin typeface="Cambria Math"/>
                          </a:rPr>
                          <m:t>𝑧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dirty="0" smtClean="0"/>
                  <a:t>+3y+2z=11	      |.2</a:t>
                </a:r>
              </a:p>
              <a:p>
                <a:pPr marL="0" indent="0">
                  <a:buNone/>
                </a:pPr>
                <a:r>
                  <a:rPr lang="cs-CZ" dirty="0" smtClean="0"/>
                  <a:t>-55</a:t>
                </a:r>
                <a:r>
                  <a:rPr lang="cs-CZ" dirty="0" smtClean="0">
                    <a:solidFill>
                      <a:srgbClr val="C00000"/>
                    </a:solidFill>
                  </a:rPr>
                  <a:t>+20y</a:t>
                </a:r>
                <a:r>
                  <a:rPr lang="cs-CZ" dirty="0" smtClean="0">
                    <a:solidFill>
                      <a:srgbClr val="00B050"/>
                    </a:solidFill>
                  </a:rPr>
                  <a:t>+15z</a:t>
                </a:r>
                <a:r>
                  <a:rPr lang="cs-CZ" dirty="0" smtClean="0">
                    <a:solidFill>
                      <a:srgbClr val="C00000"/>
                    </a:solidFill>
                  </a:rPr>
                  <a:t>+12y</a:t>
                </a:r>
                <a:r>
                  <a:rPr lang="cs-CZ" dirty="0" smtClean="0">
                    <a:solidFill>
                      <a:srgbClr val="00B050"/>
                    </a:solidFill>
                  </a:rPr>
                  <a:t>+10z</a:t>
                </a:r>
                <a:r>
                  <a:rPr lang="cs-CZ" dirty="0" smtClean="0"/>
                  <a:t>=-20</a:t>
                </a:r>
              </a:p>
              <a:p>
                <a:pPr marL="0" indent="0">
                  <a:buNone/>
                </a:pPr>
                <a:r>
                  <a:rPr lang="cs-CZ" dirty="0" smtClean="0"/>
                  <a:t>22</a:t>
                </a:r>
                <a:r>
                  <a:rPr lang="cs-CZ" dirty="0" smtClean="0">
                    <a:solidFill>
                      <a:srgbClr val="0070C0"/>
                    </a:solidFill>
                  </a:rPr>
                  <a:t>-8y</a:t>
                </a:r>
                <a:r>
                  <a:rPr lang="cs-CZ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-6z</a:t>
                </a:r>
                <a:r>
                  <a:rPr lang="cs-CZ" dirty="0" smtClean="0">
                    <a:solidFill>
                      <a:srgbClr val="0070C0"/>
                    </a:solidFill>
                  </a:rPr>
                  <a:t>+6y</a:t>
                </a:r>
                <a:r>
                  <a:rPr lang="cs-CZ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+4z</a:t>
                </a:r>
                <a:r>
                  <a:rPr lang="cs-CZ" dirty="0" smtClean="0"/>
                  <a:t>=22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1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>
            <a:off x="467544" y="3284984"/>
            <a:ext cx="439248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467544" y="4365104"/>
            <a:ext cx="439248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446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3x3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−55+20</m:t>
                        </m:r>
                        <m:r>
                          <a:rPr lang="cs-CZ" i="1">
                            <a:latin typeface="Cambria Math"/>
                          </a:rPr>
                          <m:t>𝑦</m:t>
                        </m:r>
                        <m:r>
                          <a:rPr lang="cs-CZ" b="0" i="1" smtClean="0">
                            <a:latin typeface="Cambria Math"/>
                          </a:rPr>
                          <m:t>+15</m:t>
                        </m:r>
                        <m:r>
                          <a:rPr lang="cs-CZ" i="1">
                            <a:latin typeface="Cambria Math"/>
                          </a:rPr>
                          <m:t>𝑧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dirty="0" smtClean="0"/>
                  <a:t>+6y+5z=-10 |.2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22−8</m:t>
                        </m:r>
                        <m:r>
                          <a:rPr lang="cs-CZ" i="1">
                            <a:latin typeface="Cambria Math"/>
                          </a:rPr>
                          <m:t>𝑦</m:t>
                        </m:r>
                        <m:r>
                          <a:rPr lang="cs-CZ" i="1">
                            <a:latin typeface="Cambria Math"/>
                          </a:rPr>
                          <m:t>−6</m:t>
                        </m:r>
                        <m:r>
                          <a:rPr lang="cs-CZ" i="1">
                            <a:latin typeface="Cambria Math"/>
                          </a:rPr>
                          <m:t>𝑧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dirty="0" smtClean="0"/>
                  <a:t>+3y+2z=11	      |.2</a:t>
                </a:r>
              </a:p>
              <a:p>
                <a:pPr marL="0" indent="0">
                  <a:buNone/>
                </a:pPr>
                <a:r>
                  <a:rPr lang="cs-CZ" dirty="0" smtClean="0"/>
                  <a:t>-55</a:t>
                </a:r>
                <a:r>
                  <a:rPr lang="cs-CZ" dirty="0" smtClean="0">
                    <a:solidFill>
                      <a:srgbClr val="C00000"/>
                    </a:solidFill>
                  </a:rPr>
                  <a:t>+20y</a:t>
                </a:r>
                <a:r>
                  <a:rPr lang="cs-CZ" dirty="0" smtClean="0">
                    <a:solidFill>
                      <a:srgbClr val="00B050"/>
                    </a:solidFill>
                  </a:rPr>
                  <a:t>+15z</a:t>
                </a:r>
                <a:r>
                  <a:rPr lang="cs-CZ" dirty="0" smtClean="0">
                    <a:solidFill>
                      <a:srgbClr val="C00000"/>
                    </a:solidFill>
                  </a:rPr>
                  <a:t>+12y</a:t>
                </a:r>
                <a:r>
                  <a:rPr lang="cs-CZ" dirty="0" smtClean="0">
                    <a:solidFill>
                      <a:srgbClr val="00B050"/>
                    </a:solidFill>
                  </a:rPr>
                  <a:t>+10z</a:t>
                </a:r>
                <a:r>
                  <a:rPr lang="cs-CZ" dirty="0" smtClean="0"/>
                  <a:t>=-20</a:t>
                </a:r>
              </a:p>
              <a:p>
                <a:pPr marL="0" indent="0">
                  <a:buNone/>
                </a:pPr>
                <a:r>
                  <a:rPr lang="cs-CZ" dirty="0" smtClean="0"/>
                  <a:t>22</a:t>
                </a:r>
                <a:r>
                  <a:rPr lang="cs-CZ" dirty="0" smtClean="0">
                    <a:solidFill>
                      <a:srgbClr val="0070C0"/>
                    </a:solidFill>
                  </a:rPr>
                  <a:t>-8y</a:t>
                </a:r>
                <a:r>
                  <a:rPr lang="cs-CZ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-6z</a:t>
                </a:r>
                <a:r>
                  <a:rPr lang="cs-CZ" dirty="0" smtClean="0">
                    <a:solidFill>
                      <a:srgbClr val="0070C0"/>
                    </a:solidFill>
                  </a:rPr>
                  <a:t>+6y</a:t>
                </a:r>
                <a:r>
                  <a:rPr lang="cs-CZ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+4z</a:t>
                </a:r>
                <a:r>
                  <a:rPr lang="cs-CZ" dirty="0" smtClean="0"/>
                  <a:t>=22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rgbClr val="C00000"/>
                    </a:solidFill>
                  </a:rPr>
                  <a:t>32y</a:t>
                </a:r>
                <a:r>
                  <a:rPr lang="cs-CZ" dirty="0" smtClean="0">
                    <a:solidFill>
                      <a:srgbClr val="00B050"/>
                    </a:solidFill>
                  </a:rPr>
                  <a:t>+25z</a:t>
                </a:r>
                <a:r>
                  <a:rPr lang="cs-CZ" dirty="0" smtClean="0"/>
                  <a:t>=35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rgbClr val="0070C0"/>
                    </a:solidFill>
                  </a:rPr>
                  <a:t>-2y</a:t>
                </a:r>
                <a:r>
                  <a:rPr lang="cs-CZ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-2z</a:t>
                </a:r>
                <a:r>
                  <a:rPr lang="cs-CZ" dirty="0" smtClean="0"/>
                  <a:t>=0</a:t>
                </a:r>
                <a:endParaRPr lang="cs-CZ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1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>
            <a:off x="467544" y="3284984"/>
            <a:ext cx="439248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467544" y="4365104"/>
            <a:ext cx="439248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697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3x3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32y</a:t>
            </a:r>
            <a:r>
              <a:rPr lang="cs-CZ" dirty="0" smtClean="0">
                <a:solidFill>
                  <a:srgbClr val="00B050"/>
                </a:solidFill>
              </a:rPr>
              <a:t>+25z</a:t>
            </a:r>
            <a:r>
              <a:rPr lang="cs-CZ" dirty="0" smtClean="0"/>
              <a:t>=35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-2y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-2z</a:t>
            </a:r>
            <a:r>
              <a:rPr lang="cs-CZ" dirty="0" smtClean="0"/>
              <a:t>=0	</a:t>
            </a: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467544" y="2780928"/>
            <a:ext cx="2196244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Obdélníkový popisek 7"/>
          <p:cNvSpPr/>
          <p:nvPr/>
        </p:nvSpPr>
        <p:spPr>
          <a:xfrm>
            <a:off x="4644008" y="1770314"/>
            <a:ext cx="3880927" cy="2016224"/>
          </a:xfrm>
          <a:prstGeom prst="wedgeRectCallout">
            <a:avLst>
              <a:gd name="adj1" fmla="val -92327"/>
              <a:gd name="adj2" fmla="val -1848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Dále už postupujeme libovolnou metodou jako u soustav 2 rovnice 2 neznámé.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Např. metoda sčítací.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8904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3x3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32y</a:t>
            </a:r>
            <a:r>
              <a:rPr lang="cs-CZ" dirty="0" smtClean="0">
                <a:solidFill>
                  <a:srgbClr val="00B050"/>
                </a:solidFill>
              </a:rPr>
              <a:t>+25z</a:t>
            </a:r>
            <a:r>
              <a:rPr lang="cs-CZ" dirty="0" smtClean="0"/>
              <a:t>=35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-2y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-2z</a:t>
            </a:r>
            <a:r>
              <a:rPr lang="cs-CZ" dirty="0" smtClean="0"/>
              <a:t>=0	|.16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467544" y="2780928"/>
            <a:ext cx="2196244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Obdélníkový popisek 7"/>
          <p:cNvSpPr/>
          <p:nvPr/>
        </p:nvSpPr>
        <p:spPr>
          <a:xfrm>
            <a:off x="4644008" y="1770314"/>
            <a:ext cx="3880927" cy="2016224"/>
          </a:xfrm>
          <a:prstGeom prst="wedgeRectCallout">
            <a:avLst>
              <a:gd name="adj1" fmla="val -92327"/>
              <a:gd name="adj2" fmla="val -1848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Dále už postupujeme libovolnou metodou jako u soustav 2 rovnice 2 neznámé.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Např. metoda sčítací.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018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3x3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32y</a:t>
            </a:r>
            <a:r>
              <a:rPr lang="cs-CZ" dirty="0" smtClean="0">
                <a:solidFill>
                  <a:srgbClr val="00B050"/>
                </a:solidFill>
              </a:rPr>
              <a:t>+25z</a:t>
            </a:r>
            <a:r>
              <a:rPr lang="cs-CZ" dirty="0" smtClean="0"/>
              <a:t>=35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-2y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-2z</a:t>
            </a:r>
            <a:r>
              <a:rPr lang="cs-CZ" dirty="0" smtClean="0"/>
              <a:t>=0	|.16</a:t>
            </a:r>
          </a:p>
          <a:p>
            <a:pPr marL="0" indent="0">
              <a:buNone/>
            </a:pPr>
            <a:r>
              <a:rPr lang="cs-CZ" dirty="0" smtClean="0"/>
              <a:t>32y+25z=35</a:t>
            </a:r>
          </a:p>
          <a:p>
            <a:pPr marL="0" indent="0">
              <a:buNone/>
            </a:pPr>
            <a:r>
              <a:rPr lang="cs-CZ" dirty="0" smtClean="0"/>
              <a:t>-32y-32z=0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467544" y="2780928"/>
            <a:ext cx="2196244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Obdélníkový popisek 7"/>
          <p:cNvSpPr/>
          <p:nvPr/>
        </p:nvSpPr>
        <p:spPr>
          <a:xfrm>
            <a:off x="4644008" y="1770314"/>
            <a:ext cx="3880927" cy="2016224"/>
          </a:xfrm>
          <a:prstGeom prst="wedgeRectCallout">
            <a:avLst>
              <a:gd name="adj1" fmla="val -92327"/>
              <a:gd name="adj2" fmla="val -1848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Dále už postupujeme libovolnou metodou jako u soustav 2 rovnice 2 neznámé.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Např. metoda sčítací.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9" name="Přímá spojnice 8"/>
          <p:cNvCxnSpPr/>
          <p:nvPr/>
        </p:nvCxnSpPr>
        <p:spPr>
          <a:xfrm>
            <a:off x="467544" y="3933056"/>
            <a:ext cx="2196244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159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3x3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32y</a:t>
            </a:r>
            <a:r>
              <a:rPr lang="cs-CZ" dirty="0" smtClean="0">
                <a:solidFill>
                  <a:srgbClr val="00B050"/>
                </a:solidFill>
              </a:rPr>
              <a:t>+25z</a:t>
            </a:r>
            <a:r>
              <a:rPr lang="cs-CZ" dirty="0" smtClean="0"/>
              <a:t>=35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-2y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-2z</a:t>
            </a:r>
            <a:r>
              <a:rPr lang="cs-CZ" dirty="0" smtClean="0"/>
              <a:t>=0	|.16</a:t>
            </a:r>
          </a:p>
          <a:p>
            <a:pPr marL="0" indent="0">
              <a:buNone/>
            </a:pPr>
            <a:r>
              <a:rPr lang="cs-CZ" dirty="0" smtClean="0"/>
              <a:t>32y+25z=35</a:t>
            </a:r>
          </a:p>
          <a:p>
            <a:pPr marL="0" indent="0">
              <a:buNone/>
            </a:pPr>
            <a:r>
              <a:rPr lang="cs-CZ" dirty="0" smtClean="0"/>
              <a:t>-32y-32z=0</a:t>
            </a:r>
          </a:p>
          <a:p>
            <a:pPr marL="0" indent="0">
              <a:buNone/>
            </a:pPr>
            <a:r>
              <a:rPr lang="cs-CZ" dirty="0" smtClean="0"/>
              <a:t>-7z=35	</a:t>
            </a: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467544" y="2780928"/>
            <a:ext cx="2196244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Obdélníkový popisek 7"/>
          <p:cNvSpPr/>
          <p:nvPr/>
        </p:nvSpPr>
        <p:spPr>
          <a:xfrm>
            <a:off x="4644008" y="1770314"/>
            <a:ext cx="3880927" cy="2016224"/>
          </a:xfrm>
          <a:prstGeom prst="wedgeRectCallout">
            <a:avLst>
              <a:gd name="adj1" fmla="val -92327"/>
              <a:gd name="adj2" fmla="val -1848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Dále už postupujeme libovolnou metodou jako u soustav 2 rovnice 2 neznámé.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Např. metoda sčítací.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9" name="Přímá spojnice 8"/>
          <p:cNvCxnSpPr/>
          <p:nvPr/>
        </p:nvCxnSpPr>
        <p:spPr>
          <a:xfrm>
            <a:off x="467544" y="3933056"/>
            <a:ext cx="2196244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66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Soustavy rovnic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027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3x3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32y</a:t>
            </a:r>
            <a:r>
              <a:rPr lang="cs-CZ" dirty="0" smtClean="0">
                <a:solidFill>
                  <a:srgbClr val="00B050"/>
                </a:solidFill>
              </a:rPr>
              <a:t>+25z</a:t>
            </a:r>
            <a:r>
              <a:rPr lang="cs-CZ" dirty="0" smtClean="0"/>
              <a:t>=35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-2y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-2z</a:t>
            </a:r>
            <a:r>
              <a:rPr lang="cs-CZ" dirty="0" smtClean="0"/>
              <a:t>=0	|.16</a:t>
            </a:r>
          </a:p>
          <a:p>
            <a:pPr marL="0" indent="0">
              <a:buNone/>
            </a:pPr>
            <a:r>
              <a:rPr lang="cs-CZ" dirty="0" smtClean="0"/>
              <a:t>32y+25z=35</a:t>
            </a:r>
          </a:p>
          <a:p>
            <a:pPr marL="0" indent="0">
              <a:buNone/>
            </a:pPr>
            <a:r>
              <a:rPr lang="cs-CZ" dirty="0" smtClean="0"/>
              <a:t>-32y-32z=0</a:t>
            </a:r>
          </a:p>
          <a:p>
            <a:pPr marL="0" indent="0">
              <a:buNone/>
            </a:pPr>
            <a:r>
              <a:rPr lang="cs-CZ" dirty="0" smtClean="0"/>
              <a:t>-7z=35	|:(-7)</a:t>
            </a:r>
          </a:p>
          <a:p>
            <a:pPr marL="0" indent="0">
              <a:buNone/>
            </a:pPr>
            <a:r>
              <a:rPr lang="cs-CZ" dirty="0" smtClean="0"/>
              <a:t>z = -5</a:t>
            </a: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467544" y="2780928"/>
            <a:ext cx="2196244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Obdélníkový popisek 7"/>
          <p:cNvSpPr/>
          <p:nvPr/>
        </p:nvSpPr>
        <p:spPr>
          <a:xfrm>
            <a:off x="4644008" y="1770314"/>
            <a:ext cx="3880927" cy="2016224"/>
          </a:xfrm>
          <a:prstGeom prst="wedgeRectCallout">
            <a:avLst>
              <a:gd name="adj1" fmla="val -92327"/>
              <a:gd name="adj2" fmla="val -1848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Dále už postupujeme libovolnou metodou jako u soustav 2 rovnice 2 neznámé.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Např. metoda sčítací.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9" name="Přímá spojnice 8"/>
          <p:cNvCxnSpPr/>
          <p:nvPr/>
        </p:nvCxnSpPr>
        <p:spPr>
          <a:xfrm>
            <a:off x="467544" y="3933056"/>
            <a:ext cx="2196244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229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3x3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32y</a:t>
            </a:r>
            <a:r>
              <a:rPr lang="cs-CZ" dirty="0" smtClean="0">
                <a:solidFill>
                  <a:srgbClr val="00B050"/>
                </a:solidFill>
              </a:rPr>
              <a:t>+25z</a:t>
            </a:r>
            <a:r>
              <a:rPr lang="cs-CZ" dirty="0" smtClean="0"/>
              <a:t>=35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-2y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-2z</a:t>
            </a:r>
            <a:r>
              <a:rPr lang="cs-CZ" dirty="0" smtClean="0"/>
              <a:t>=0	</a:t>
            </a:r>
          </a:p>
          <a:p>
            <a:pPr marL="0" indent="0">
              <a:buNone/>
            </a:pPr>
            <a:r>
              <a:rPr lang="cs-CZ" dirty="0" smtClean="0"/>
              <a:t>z = -5</a:t>
            </a: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467544" y="2780928"/>
            <a:ext cx="2196244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Obdélníkový popisek 7"/>
          <p:cNvSpPr/>
          <p:nvPr/>
        </p:nvSpPr>
        <p:spPr>
          <a:xfrm>
            <a:off x="4644008" y="1770314"/>
            <a:ext cx="3880927" cy="2016224"/>
          </a:xfrm>
          <a:prstGeom prst="wedgeRectCallout">
            <a:avLst>
              <a:gd name="adj1" fmla="val -92327"/>
              <a:gd name="adj2" fmla="val -1848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„z“ </a:t>
            </a:r>
            <a:r>
              <a:rPr lang="cs-CZ" dirty="0">
                <a:solidFill>
                  <a:schemeClr val="tx1"/>
                </a:solidFill>
              </a:rPr>
              <a:t>dosadíme do libovolné rovnice a zjistíme neznámou </a:t>
            </a:r>
            <a:r>
              <a:rPr lang="cs-CZ" dirty="0" smtClean="0">
                <a:solidFill>
                  <a:schemeClr val="tx1"/>
                </a:solidFill>
              </a:rPr>
              <a:t>„y“.</a:t>
            </a:r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5906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3x3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32y</a:t>
            </a:r>
            <a:r>
              <a:rPr lang="cs-CZ" dirty="0" smtClean="0">
                <a:solidFill>
                  <a:srgbClr val="00B050"/>
                </a:solidFill>
              </a:rPr>
              <a:t>+25z</a:t>
            </a:r>
            <a:r>
              <a:rPr lang="cs-CZ" dirty="0" smtClean="0"/>
              <a:t>=35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-2y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-2z</a:t>
            </a:r>
            <a:r>
              <a:rPr lang="cs-CZ" dirty="0" smtClean="0"/>
              <a:t>=0	</a:t>
            </a:r>
          </a:p>
          <a:p>
            <a:pPr marL="0" indent="0">
              <a:buNone/>
            </a:pPr>
            <a:r>
              <a:rPr lang="cs-CZ" dirty="0" smtClean="0"/>
              <a:t>z = -5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-</a:t>
            </a:r>
            <a:r>
              <a:rPr lang="cs-CZ" dirty="0" smtClean="0">
                <a:solidFill>
                  <a:srgbClr val="0070C0"/>
                </a:solidFill>
              </a:rPr>
              <a:t>2y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-2</a:t>
            </a:r>
            <a:r>
              <a:rPr lang="cs-CZ" dirty="0" smtClean="0"/>
              <a:t>.(-5)=0</a:t>
            </a: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467544" y="2780928"/>
            <a:ext cx="2196244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Obdélníkový popisek 7"/>
          <p:cNvSpPr/>
          <p:nvPr/>
        </p:nvSpPr>
        <p:spPr>
          <a:xfrm>
            <a:off x="4644008" y="1770314"/>
            <a:ext cx="3880927" cy="2016224"/>
          </a:xfrm>
          <a:prstGeom prst="wedgeRectCallout">
            <a:avLst>
              <a:gd name="adj1" fmla="val -117571"/>
              <a:gd name="adj2" fmla="val 571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„z“ </a:t>
            </a:r>
            <a:r>
              <a:rPr lang="cs-CZ" dirty="0">
                <a:solidFill>
                  <a:schemeClr val="tx1"/>
                </a:solidFill>
              </a:rPr>
              <a:t>dosadíme do libovolné rovnice a zjistíme neznámou </a:t>
            </a:r>
            <a:r>
              <a:rPr lang="cs-CZ" dirty="0" smtClean="0">
                <a:solidFill>
                  <a:schemeClr val="tx1"/>
                </a:solidFill>
              </a:rPr>
              <a:t>„y“.</a:t>
            </a:r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832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3x3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32y</a:t>
            </a:r>
            <a:r>
              <a:rPr lang="cs-CZ" dirty="0" smtClean="0">
                <a:solidFill>
                  <a:srgbClr val="00B050"/>
                </a:solidFill>
              </a:rPr>
              <a:t>+25z</a:t>
            </a:r>
            <a:r>
              <a:rPr lang="cs-CZ" dirty="0" smtClean="0"/>
              <a:t>=35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-2y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-2z</a:t>
            </a:r>
            <a:r>
              <a:rPr lang="cs-CZ" dirty="0" smtClean="0"/>
              <a:t>=0	</a:t>
            </a:r>
          </a:p>
          <a:p>
            <a:pPr marL="0" indent="0">
              <a:buNone/>
            </a:pPr>
            <a:r>
              <a:rPr lang="cs-CZ" dirty="0" smtClean="0"/>
              <a:t>z = -5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-</a:t>
            </a:r>
            <a:r>
              <a:rPr lang="cs-CZ" dirty="0" smtClean="0">
                <a:solidFill>
                  <a:srgbClr val="0070C0"/>
                </a:solidFill>
              </a:rPr>
              <a:t>2y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-2</a:t>
            </a:r>
            <a:r>
              <a:rPr lang="cs-CZ" dirty="0" smtClean="0"/>
              <a:t>.(-5)=0</a:t>
            </a:r>
          </a:p>
          <a:p>
            <a:pPr marL="0" indent="0">
              <a:buNone/>
            </a:pPr>
            <a:r>
              <a:rPr lang="cs-CZ" dirty="0" smtClean="0"/>
              <a:t>-2y+10=0</a:t>
            </a:r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467544" y="2780928"/>
            <a:ext cx="2196244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Obdélníkový popisek 7"/>
          <p:cNvSpPr/>
          <p:nvPr/>
        </p:nvSpPr>
        <p:spPr>
          <a:xfrm>
            <a:off x="4644008" y="1770314"/>
            <a:ext cx="3880927" cy="2016224"/>
          </a:xfrm>
          <a:prstGeom prst="wedgeRectCallout">
            <a:avLst>
              <a:gd name="adj1" fmla="val -117571"/>
              <a:gd name="adj2" fmla="val 571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„z“ </a:t>
            </a:r>
            <a:r>
              <a:rPr lang="cs-CZ" dirty="0">
                <a:solidFill>
                  <a:schemeClr val="tx1"/>
                </a:solidFill>
              </a:rPr>
              <a:t>dosadíme do libovolné rovnice a zjistíme neznámou </a:t>
            </a:r>
            <a:r>
              <a:rPr lang="cs-CZ" dirty="0" smtClean="0">
                <a:solidFill>
                  <a:schemeClr val="tx1"/>
                </a:solidFill>
              </a:rPr>
              <a:t>„y“.</a:t>
            </a:r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6857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3x3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32y</a:t>
            </a:r>
            <a:r>
              <a:rPr lang="cs-CZ" dirty="0" smtClean="0">
                <a:solidFill>
                  <a:srgbClr val="00B050"/>
                </a:solidFill>
              </a:rPr>
              <a:t>+25z</a:t>
            </a:r>
            <a:r>
              <a:rPr lang="cs-CZ" dirty="0" smtClean="0"/>
              <a:t>=35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-2y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-2z</a:t>
            </a:r>
            <a:r>
              <a:rPr lang="cs-CZ" dirty="0" smtClean="0"/>
              <a:t>=0	</a:t>
            </a:r>
          </a:p>
          <a:p>
            <a:pPr marL="0" indent="0">
              <a:buNone/>
            </a:pPr>
            <a:r>
              <a:rPr lang="cs-CZ" dirty="0" smtClean="0"/>
              <a:t>z = -5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-</a:t>
            </a:r>
            <a:r>
              <a:rPr lang="cs-CZ" dirty="0" smtClean="0">
                <a:solidFill>
                  <a:srgbClr val="0070C0"/>
                </a:solidFill>
              </a:rPr>
              <a:t>2y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-2</a:t>
            </a:r>
            <a:r>
              <a:rPr lang="cs-CZ" dirty="0" smtClean="0"/>
              <a:t>.(-5)=0</a:t>
            </a:r>
          </a:p>
          <a:p>
            <a:pPr marL="0" indent="0">
              <a:buNone/>
            </a:pPr>
            <a:r>
              <a:rPr lang="cs-CZ" dirty="0" smtClean="0"/>
              <a:t>-2y+10=0	|-10</a:t>
            </a:r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467544" y="2780928"/>
            <a:ext cx="2196244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Obdélníkový popisek 7"/>
          <p:cNvSpPr/>
          <p:nvPr/>
        </p:nvSpPr>
        <p:spPr>
          <a:xfrm>
            <a:off x="4644008" y="1770314"/>
            <a:ext cx="3880927" cy="2016224"/>
          </a:xfrm>
          <a:prstGeom prst="wedgeRectCallout">
            <a:avLst>
              <a:gd name="adj1" fmla="val -117571"/>
              <a:gd name="adj2" fmla="val 571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„z“ </a:t>
            </a:r>
            <a:r>
              <a:rPr lang="cs-CZ" dirty="0">
                <a:solidFill>
                  <a:schemeClr val="tx1"/>
                </a:solidFill>
              </a:rPr>
              <a:t>dosadíme do libovolné rovnice a zjistíme neznámou </a:t>
            </a:r>
            <a:r>
              <a:rPr lang="cs-CZ" dirty="0" smtClean="0">
                <a:solidFill>
                  <a:schemeClr val="tx1"/>
                </a:solidFill>
              </a:rPr>
              <a:t>„y“.</a:t>
            </a:r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8140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3x3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32y</a:t>
            </a:r>
            <a:r>
              <a:rPr lang="cs-CZ" dirty="0" smtClean="0">
                <a:solidFill>
                  <a:srgbClr val="00B050"/>
                </a:solidFill>
              </a:rPr>
              <a:t>+25z</a:t>
            </a:r>
            <a:r>
              <a:rPr lang="cs-CZ" dirty="0" smtClean="0"/>
              <a:t>=35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-2y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-2z</a:t>
            </a:r>
            <a:r>
              <a:rPr lang="cs-CZ" dirty="0" smtClean="0"/>
              <a:t>=0	</a:t>
            </a:r>
          </a:p>
          <a:p>
            <a:pPr marL="0" indent="0">
              <a:buNone/>
            </a:pPr>
            <a:r>
              <a:rPr lang="cs-CZ" dirty="0" smtClean="0"/>
              <a:t>z = -5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-</a:t>
            </a:r>
            <a:r>
              <a:rPr lang="cs-CZ" dirty="0" smtClean="0">
                <a:solidFill>
                  <a:srgbClr val="0070C0"/>
                </a:solidFill>
              </a:rPr>
              <a:t>2y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-2</a:t>
            </a:r>
            <a:r>
              <a:rPr lang="cs-CZ" dirty="0" smtClean="0"/>
              <a:t>.(-5)=0</a:t>
            </a:r>
          </a:p>
          <a:p>
            <a:pPr marL="0" indent="0">
              <a:buNone/>
            </a:pPr>
            <a:r>
              <a:rPr lang="cs-CZ" dirty="0" smtClean="0"/>
              <a:t>-2y+10=0</a:t>
            </a:r>
          </a:p>
          <a:p>
            <a:pPr marL="0" indent="0">
              <a:buNone/>
            </a:pPr>
            <a:r>
              <a:rPr lang="cs-CZ" dirty="0" smtClean="0"/>
              <a:t>-2y=-10	</a:t>
            </a: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467544" y="2780928"/>
            <a:ext cx="2196244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Obdélníkový popisek 7"/>
          <p:cNvSpPr/>
          <p:nvPr/>
        </p:nvSpPr>
        <p:spPr>
          <a:xfrm>
            <a:off x="4644008" y="1770314"/>
            <a:ext cx="3880927" cy="2016224"/>
          </a:xfrm>
          <a:prstGeom prst="wedgeRectCallout">
            <a:avLst>
              <a:gd name="adj1" fmla="val -117571"/>
              <a:gd name="adj2" fmla="val 571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„z“ </a:t>
            </a:r>
            <a:r>
              <a:rPr lang="cs-CZ" dirty="0">
                <a:solidFill>
                  <a:schemeClr val="tx1"/>
                </a:solidFill>
              </a:rPr>
              <a:t>dosadíme do libovolné rovnice a zjistíme neznámou </a:t>
            </a:r>
            <a:r>
              <a:rPr lang="cs-CZ" dirty="0" smtClean="0">
                <a:solidFill>
                  <a:schemeClr val="tx1"/>
                </a:solidFill>
              </a:rPr>
              <a:t>„y“.</a:t>
            </a:r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4031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3x3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32y</a:t>
            </a:r>
            <a:r>
              <a:rPr lang="cs-CZ" dirty="0" smtClean="0">
                <a:solidFill>
                  <a:srgbClr val="00B050"/>
                </a:solidFill>
              </a:rPr>
              <a:t>+25z</a:t>
            </a:r>
            <a:r>
              <a:rPr lang="cs-CZ" dirty="0" smtClean="0"/>
              <a:t>=35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-2y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-2z</a:t>
            </a:r>
            <a:r>
              <a:rPr lang="cs-CZ" dirty="0" smtClean="0"/>
              <a:t>=0	</a:t>
            </a:r>
          </a:p>
          <a:p>
            <a:pPr marL="0" indent="0">
              <a:buNone/>
            </a:pPr>
            <a:r>
              <a:rPr lang="cs-CZ" dirty="0" smtClean="0"/>
              <a:t>z = -5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-</a:t>
            </a:r>
            <a:r>
              <a:rPr lang="cs-CZ" dirty="0" smtClean="0">
                <a:solidFill>
                  <a:srgbClr val="0070C0"/>
                </a:solidFill>
              </a:rPr>
              <a:t>2y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-2</a:t>
            </a:r>
            <a:r>
              <a:rPr lang="cs-CZ" dirty="0" smtClean="0"/>
              <a:t>.(-5)=0</a:t>
            </a:r>
          </a:p>
          <a:p>
            <a:pPr marL="0" indent="0">
              <a:buNone/>
            </a:pPr>
            <a:r>
              <a:rPr lang="cs-CZ" dirty="0" smtClean="0"/>
              <a:t>-2y+10=0</a:t>
            </a:r>
          </a:p>
          <a:p>
            <a:pPr marL="0" indent="0">
              <a:buNone/>
            </a:pPr>
            <a:r>
              <a:rPr lang="cs-CZ" dirty="0" smtClean="0"/>
              <a:t>-2y=-10	|:(-2)</a:t>
            </a:r>
          </a:p>
          <a:p>
            <a:pPr marL="0" indent="0">
              <a:buNone/>
            </a:pPr>
            <a:r>
              <a:rPr lang="cs-CZ" dirty="0" smtClean="0"/>
              <a:t>y=5</a:t>
            </a:r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467544" y="2780928"/>
            <a:ext cx="2196244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Obdélníkový popisek 7"/>
          <p:cNvSpPr/>
          <p:nvPr/>
        </p:nvSpPr>
        <p:spPr>
          <a:xfrm>
            <a:off x="4644008" y="1770314"/>
            <a:ext cx="3880927" cy="2016224"/>
          </a:xfrm>
          <a:prstGeom prst="wedgeRectCallout">
            <a:avLst>
              <a:gd name="adj1" fmla="val -117571"/>
              <a:gd name="adj2" fmla="val 571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„z“ </a:t>
            </a:r>
            <a:r>
              <a:rPr lang="cs-CZ" dirty="0">
                <a:solidFill>
                  <a:schemeClr val="tx1"/>
                </a:solidFill>
              </a:rPr>
              <a:t>dosadíme do libovolné rovnice a zjistíme neznámou </a:t>
            </a:r>
            <a:r>
              <a:rPr lang="cs-CZ" dirty="0" smtClean="0">
                <a:solidFill>
                  <a:schemeClr val="tx1"/>
                </a:solidFill>
              </a:rPr>
              <a:t>„y“.</a:t>
            </a:r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8000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3x3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ym typeface="Wingdings" pitchFamily="2" charset="2"/>
              </a:rPr>
              <a:t>y = 5</a:t>
            </a:r>
          </a:p>
          <a:p>
            <a:pPr marL="0" indent="0">
              <a:buNone/>
            </a:pPr>
            <a:r>
              <a:rPr lang="cs-CZ" dirty="0" smtClean="0"/>
              <a:t>z=-5</a:t>
            </a:r>
          </a:p>
          <a:p>
            <a:pPr marL="0" indent="0">
              <a:buNone/>
            </a:pP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ový popisek 5"/>
              <p:cNvSpPr/>
              <p:nvPr/>
            </p:nvSpPr>
            <p:spPr>
              <a:xfrm>
                <a:off x="4644008" y="1770314"/>
                <a:ext cx="3880927" cy="2016224"/>
              </a:xfrm>
              <a:prstGeom prst="wedgeRectCallout">
                <a:avLst>
                  <a:gd name="adj1" fmla="val -117010"/>
                  <a:gd name="adj2" fmla="val -22265"/>
                </a:avLst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cs-CZ" dirty="0" smtClean="0">
                    <a:solidFill>
                      <a:schemeClr val="tx1"/>
                    </a:solidFill>
                  </a:rPr>
                  <a:t>„</a:t>
                </a:r>
                <a:r>
                  <a:rPr lang="cs-CZ" dirty="0" err="1" smtClean="0">
                    <a:solidFill>
                      <a:schemeClr val="tx1"/>
                    </a:solidFill>
                  </a:rPr>
                  <a:t>y“a</a:t>
                </a:r>
                <a:r>
                  <a:rPr lang="cs-CZ" dirty="0" smtClean="0">
                    <a:solidFill>
                      <a:schemeClr val="tx1"/>
                    </a:solidFill>
                  </a:rPr>
                  <a:t> „z“ dosadíme do upravené 1. rovnice o třech </a:t>
                </a:r>
                <a:r>
                  <a:rPr lang="cs-CZ" dirty="0" err="1" smtClean="0">
                    <a:solidFill>
                      <a:schemeClr val="tx1"/>
                    </a:solidFill>
                  </a:rPr>
                  <a:t>neznámych</a:t>
                </a:r>
                <a:endParaRPr lang="cs-CZ" dirty="0" smtClean="0">
                  <a:solidFill>
                    <a:schemeClr val="tx1"/>
                  </a:solidFill>
                </a:endParaRPr>
              </a:p>
              <a:p>
                <a:r>
                  <a:rPr lang="cs-CZ" dirty="0" smtClean="0">
                    <a:solidFill>
                      <a:schemeClr val="tx1"/>
                    </a:solidFill>
                  </a:rPr>
                  <a:t>„x </a:t>
                </a:r>
                <a:r>
                  <a:rPr lang="cs-CZ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  <m:t>11−4</m:t>
                        </m:r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𝑦</m:t>
                        </m:r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−3</m:t>
                        </m:r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𝑧</m:t>
                        </m:r>
                      </m:num>
                      <m:den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cs-CZ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cs-CZ" dirty="0" smtClean="0">
                    <a:solidFill>
                      <a:schemeClr val="tx1"/>
                    </a:solidFill>
                  </a:rPr>
                  <a:t>“ a spočítáme poslední neznámou „x“.</a:t>
                </a:r>
              </a:p>
            </p:txBody>
          </p:sp>
        </mc:Choice>
        <mc:Fallback xmlns="">
          <p:sp>
            <p:nvSpPr>
              <p:cNvPr id="6" name="Obdélníkový popise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1770314"/>
                <a:ext cx="3880927" cy="2016224"/>
              </a:xfrm>
              <a:prstGeom prst="wedgeRectCallout">
                <a:avLst>
                  <a:gd name="adj1" fmla="val -117010"/>
                  <a:gd name="adj2" fmla="val -22265"/>
                </a:avLst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629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3x3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dirty="0" smtClean="0">
                    <a:sym typeface="Wingdings" pitchFamily="2" charset="2"/>
                  </a:rPr>
                  <a:t>y = 5</a:t>
                </a:r>
              </a:p>
              <a:p>
                <a:pPr marL="0" indent="0">
                  <a:buNone/>
                </a:pPr>
                <a:r>
                  <a:rPr lang="cs-CZ" dirty="0" smtClean="0"/>
                  <a:t>z=-5</a:t>
                </a:r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r>
                  <a:rPr lang="cs-CZ" dirty="0"/>
                  <a:t>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11−4</m:t>
                        </m:r>
                        <m:r>
                          <a:rPr lang="cs-CZ" b="0" i="1" smtClean="0">
                            <a:latin typeface="Cambria Math"/>
                          </a:rPr>
                          <m:t>.5</m:t>
                        </m:r>
                        <m:r>
                          <a:rPr lang="cs-CZ" i="1">
                            <a:latin typeface="Cambria Math"/>
                          </a:rPr>
                          <m:t>−3</m:t>
                        </m:r>
                        <m:r>
                          <a:rPr lang="cs-CZ" b="0" i="1" smtClean="0">
                            <a:latin typeface="Cambria Math"/>
                          </a:rPr>
                          <m:t>.(−5)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cs-CZ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1">
                <a:blip r:embed="rId2"/>
                <a:stretch>
                  <a:fillRect l="-1852" t="-16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ový popisek 5"/>
              <p:cNvSpPr/>
              <p:nvPr/>
            </p:nvSpPr>
            <p:spPr>
              <a:xfrm>
                <a:off x="4644008" y="1770314"/>
                <a:ext cx="3880927" cy="2016224"/>
              </a:xfrm>
              <a:prstGeom prst="wedgeRectCallout">
                <a:avLst>
                  <a:gd name="adj1" fmla="val -88961"/>
                  <a:gd name="adj2" fmla="val 41444"/>
                </a:avLst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cs-CZ" dirty="0" smtClean="0">
                    <a:solidFill>
                      <a:schemeClr val="tx1"/>
                    </a:solidFill>
                  </a:rPr>
                  <a:t>„</a:t>
                </a:r>
                <a:r>
                  <a:rPr lang="cs-CZ" dirty="0" err="1" smtClean="0">
                    <a:solidFill>
                      <a:schemeClr val="tx1"/>
                    </a:solidFill>
                  </a:rPr>
                  <a:t>y“a</a:t>
                </a:r>
                <a:r>
                  <a:rPr lang="cs-CZ" dirty="0" smtClean="0">
                    <a:solidFill>
                      <a:schemeClr val="tx1"/>
                    </a:solidFill>
                  </a:rPr>
                  <a:t> „z“ dosadíme do upravené 1. rovnice o třech </a:t>
                </a:r>
                <a:r>
                  <a:rPr lang="cs-CZ" dirty="0" err="1" smtClean="0">
                    <a:solidFill>
                      <a:schemeClr val="tx1"/>
                    </a:solidFill>
                  </a:rPr>
                  <a:t>neznámych</a:t>
                </a:r>
                <a:endParaRPr lang="cs-CZ" dirty="0" smtClean="0">
                  <a:solidFill>
                    <a:schemeClr val="tx1"/>
                  </a:solidFill>
                </a:endParaRPr>
              </a:p>
              <a:p>
                <a:r>
                  <a:rPr lang="cs-CZ" dirty="0" smtClean="0">
                    <a:solidFill>
                      <a:schemeClr val="tx1"/>
                    </a:solidFill>
                  </a:rPr>
                  <a:t>„x </a:t>
                </a:r>
                <a:r>
                  <a:rPr lang="cs-CZ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  <m:t>11−4</m:t>
                        </m:r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𝑦</m:t>
                        </m:r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−3</m:t>
                        </m:r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𝑧</m:t>
                        </m:r>
                      </m:num>
                      <m:den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cs-CZ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cs-CZ" dirty="0" smtClean="0">
                    <a:solidFill>
                      <a:schemeClr val="tx1"/>
                    </a:solidFill>
                  </a:rPr>
                  <a:t>“ a spočítáme poslední neznámou „x“.</a:t>
                </a:r>
              </a:p>
            </p:txBody>
          </p:sp>
        </mc:Choice>
        <mc:Fallback xmlns="">
          <p:sp>
            <p:nvSpPr>
              <p:cNvPr id="6" name="Obdélníkový popise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1770314"/>
                <a:ext cx="3880927" cy="2016224"/>
              </a:xfrm>
              <a:prstGeom prst="wedgeRectCallout">
                <a:avLst>
                  <a:gd name="adj1" fmla="val -88961"/>
                  <a:gd name="adj2" fmla="val 41444"/>
                </a:avLst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955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3x3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dirty="0" smtClean="0">
                    <a:sym typeface="Wingdings" pitchFamily="2" charset="2"/>
                  </a:rPr>
                  <a:t>y = 5</a:t>
                </a:r>
              </a:p>
              <a:p>
                <a:pPr marL="0" indent="0">
                  <a:buNone/>
                </a:pPr>
                <a:r>
                  <a:rPr lang="cs-CZ" dirty="0" smtClean="0"/>
                  <a:t>z=-5</a:t>
                </a:r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r>
                  <a:rPr lang="cs-CZ" dirty="0"/>
                  <a:t>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11−4</m:t>
                        </m:r>
                        <m:r>
                          <a:rPr lang="cs-CZ" b="0" i="1" smtClean="0">
                            <a:latin typeface="Cambria Math"/>
                          </a:rPr>
                          <m:t>.5</m:t>
                        </m:r>
                        <m:r>
                          <a:rPr lang="cs-CZ" i="1">
                            <a:latin typeface="Cambria Math"/>
                          </a:rPr>
                          <m:t>−3</m:t>
                        </m:r>
                        <m:r>
                          <a:rPr lang="cs-CZ" b="0" i="1" smtClean="0">
                            <a:latin typeface="Cambria Math"/>
                          </a:rPr>
                          <m:t>.(−5)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cs-CZ" dirty="0" smtClean="0"/>
              </a:p>
              <a:p>
                <a:pPr marL="0" indent="0">
                  <a:buNone/>
                </a:pPr>
                <a:r>
                  <a:rPr lang="cs-CZ" dirty="0"/>
                  <a:t>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11−</m:t>
                        </m:r>
                        <m:r>
                          <a:rPr lang="cs-CZ" b="0" i="1" smtClean="0">
                            <a:latin typeface="Cambria Math"/>
                          </a:rPr>
                          <m:t>20+15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cs-CZ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1">
                <a:blip r:embed="rId2"/>
                <a:stretch>
                  <a:fillRect l="-1852" t="-16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ový popisek 5"/>
              <p:cNvSpPr/>
              <p:nvPr/>
            </p:nvSpPr>
            <p:spPr>
              <a:xfrm>
                <a:off x="4644008" y="1770314"/>
                <a:ext cx="3880927" cy="2016224"/>
              </a:xfrm>
              <a:prstGeom prst="wedgeRectCallout">
                <a:avLst>
                  <a:gd name="adj1" fmla="val -88961"/>
                  <a:gd name="adj2" fmla="val 41444"/>
                </a:avLst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cs-CZ" dirty="0" smtClean="0">
                    <a:solidFill>
                      <a:schemeClr val="tx1"/>
                    </a:solidFill>
                  </a:rPr>
                  <a:t>„</a:t>
                </a:r>
                <a:r>
                  <a:rPr lang="cs-CZ" dirty="0" err="1" smtClean="0">
                    <a:solidFill>
                      <a:schemeClr val="tx1"/>
                    </a:solidFill>
                  </a:rPr>
                  <a:t>y“a</a:t>
                </a:r>
                <a:r>
                  <a:rPr lang="cs-CZ" dirty="0" smtClean="0">
                    <a:solidFill>
                      <a:schemeClr val="tx1"/>
                    </a:solidFill>
                  </a:rPr>
                  <a:t> „z“ dosadíme do upravené 1. rovnice o třech </a:t>
                </a:r>
                <a:r>
                  <a:rPr lang="cs-CZ" dirty="0" err="1" smtClean="0">
                    <a:solidFill>
                      <a:schemeClr val="tx1"/>
                    </a:solidFill>
                  </a:rPr>
                  <a:t>neznámych</a:t>
                </a:r>
                <a:endParaRPr lang="cs-CZ" dirty="0" smtClean="0">
                  <a:solidFill>
                    <a:schemeClr val="tx1"/>
                  </a:solidFill>
                </a:endParaRPr>
              </a:p>
              <a:p>
                <a:r>
                  <a:rPr lang="cs-CZ" dirty="0" smtClean="0">
                    <a:solidFill>
                      <a:schemeClr val="tx1"/>
                    </a:solidFill>
                  </a:rPr>
                  <a:t>„x </a:t>
                </a:r>
                <a:r>
                  <a:rPr lang="cs-CZ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  <m:t>11−4</m:t>
                        </m:r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𝑦</m:t>
                        </m:r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−3</m:t>
                        </m:r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𝑧</m:t>
                        </m:r>
                      </m:num>
                      <m:den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cs-CZ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cs-CZ" dirty="0" smtClean="0">
                    <a:solidFill>
                      <a:schemeClr val="tx1"/>
                    </a:solidFill>
                  </a:rPr>
                  <a:t>“ a spočítáme poslední neznámou „x“.</a:t>
                </a:r>
              </a:p>
            </p:txBody>
          </p:sp>
        </mc:Choice>
        <mc:Fallback xmlns="">
          <p:sp>
            <p:nvSpPr>
              <p:cNvPr id="6" name="Obdélníkový popise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1770314"/>
                <a:ext cx="3880927" cy="2016224"/>
              </a:xfrm>
              <a:prstGeom prst="wedgeRectCallout">
                <a:avLst>
                  <a:gd name="adj1" fmla="val -88961"/>
                  <a:gd name="adj2" fmla="val 41444"/>
                </a:avLst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161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 -  3 x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Soustavu 3 rovnic o 3 neznámých budeme řešit nejprve metodou dosazovací, čímž snížíme počet rovnic a počet neznámých o 1.</a:t>
            </a:r>
          </a:p>
          <a:p>
            <a:r>
              <a:rPr lang="cs-CZ" dirty="0" smtClean="0"/>
              <a:t>Jakmile bude soustava ve tvaru 2 rovnice a 2 neznámé, můžeme dále postupovat libovolnou metodou.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066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3x3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dirty="0" smtClean="0">
                    <a:sym typeface="Wingdings" pitchFamily="2" charset="2"/>
                  </a:rPr>
                  <a:t>y = 5</a:t>
                </a:r>
              </a:p>
              <a:p>
                <a:pPr marL="0" indent="0">
                  <a:buNone/>
                </a:pPr>
                <a:r>
                  <a:rPr lang="cs-CZ" dirty="0" smtClean="0"/>
                  <a:t>z=-5</a:t>
                </a:r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r>
                  <a:rPr lang="cs-CZ" dirty="0"/>
                  <a:t>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11−4</m:t>
                        </m:r>
                        <m:r>
                          <a:rPr lang="cs-CZ" b="0" i="1" smtClean="0">
                            <a:latin typeface="Cambria Math"/>
                          </a:rPr>
                          <m:t>.5</m:t>
                        </m:r>
                        <m:r>
                          <a:rPr lang="cs-CZ" i="1">
                            <a:latin typeface="Cambria Math"/>
                          </a:rPr>
                          <m:t>−3</m:t>
                        </m:r>
                        <m:r>
                          <a:rPr lang="cs-CZ" b="0" i="1" smtClean="0">
                            <a:latin typeface="Cambria Math"/>
                          </a:rPr>
                          <m:t>.(−5)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cs-CZ" dirty="0" smtClean="0"/>
              </a:p>
              <a:p>
                <a:pPr marL="0" indent="0">
                  <a:buNone/>
                </a:pPr>
                <a:r>
                  <a:rPr lang="cs-CZ" dirty="0"/>
                  <a:t>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11−</m:t>
                        </m:r>
                        <m:r>
                          <a:rPr lang="cs-CZ" b="0" i="1" smtClean="0">
                            <a:latin typeface="Cambria Math"/>
                          </a:rPr>
                          <m:t>20+15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cs-CZ" dirty="0" smtClean="0"/>
              </a:p>
              <a:p>
                <a:pPr marL="0" indent="0">
                  <a:buNone/>
                </a:pPr>
                <a:r>
                  <a:rPr lang="cs-CZ" dirty="0"/>
                  <a:t>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=3</m:t>
                    </m:r>
                  </m:oMath>
                </a14:m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x = 3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1">
                <a:blip r:embed="rId2"/>
                <a:stretch>
                  <a:fillRect l="-1852" t="-1633" b="-402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ový popisek 5"/>
              <p:cNvSpPr/>
              <p:nvPr/>
            </p:nvSpPr>
            <p:spPr>
              <a:xfrm>
                <a:off x="4644008" y="1770314"/>
                <a:ext cx="3880927" cy="2016224"/>
              </a:xfrm>
              <a:prstGeom prst="wedgeRectCallout">
                <a:avLst>
                  <a:gd name="adj1" fmla="val -88961"/>
                  <a:gd name="adj2" fmla="val 41444"/>
                </a:avLst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cs-CZ" dirty="0" smtClean="0">
                    <a:solidFill>
                      <a:schemeClr val="tx1"/>
                    </a:solidFill>
                  </a:rPr>
                  <a:t>„</a:t>
                </a:r>
                <a:r>
                  <a:rPr lang="cs-CZ" dirty="0" err="1" smtClean="0">
                    <a:solidFill>
                      <a:schemeClr val="tx1"/>
                    </a:solidFill>
                  </a:rPr>
                  <a:t>y“a</a:t>
                </a:r>
                <a:r>
                  <a:rPr lang="cs-CZ" dirty="0" smtClean="0">
                    <a:solidFill>
                      <a:schemeClr val="tx1"/>
                    </a:solidFill>
                  </a:rPr>
                  <a:t> „z“ dosadíme do upravené 1. rovnice o třech </a:t>
                </a:r>
                <a:r>
                  <a:rPr lang="cs-CZ" dirty="0" err="1" smtClean="0">
                    <a:solidFill>
                      <a:schemeClr val="tx1"/>
                    </a:solidFill>
                  </a:rPr>
                  <a:t>neznámych</a:t>
                </a:r>
                <a:endParaRPr lang="cs-CZ" dirty="0" smtClean="0">
                  <a:solidFill>
                    <a:schemeClr val="tx1"/>
                  </a:solidFill>
                </a:endParaRPr>
              </a:p>
              <a:p>
                <a:r>
                  <a:rPr lang="cs-CZ" dirty="0" smtClean="0">
                    <a:solidFill>
                      <a:schemeClr val="tx1"/>
                    </a:solidFill>
                  </a:rPr>
                  <a:t>„x </a:t>
                </a:r>
                <a:r>
                  <a:rPr lang="cs-CZ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  <m:t>11−4</m:t>
                        </m:r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𝑦</m:t>
                        </m:r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−3</m:t>
                        </m:r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𝑧</m:t>
                        </m:r>
                      </m:num>
                      <m:den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cs-CZ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cs-CZ" dirty="0" smtClean="0">
                    <a:solidFill>
                      <a:schemeClr val="tx1"/>
                    </a:solidFill>
                  </a:rPr>
                  <a:t>“ a spočítáme poslední neznámou „x“.</a:t>
                </a:r>
              </a:p>
            </p:txBody>
          </p:sp>
        </mc:Choice>
        <mc:Fallback xmlns="">
          <p:sp>
            <p:nvSpPr>
              <p:cNvPr id="6" name="Obdélníkový popise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1770314"/>
                <a:ext cx="3880927" cy="2016224"/>
              </a:xfrm>
              <a:prstGeom prst="wedgeRectCallout">
                <a:avLst>
                  <a:gd name="adj1" fmla="val -88961"/>
                  <a:gd name="adj2" fmla="val 41444"/>
                </a:avLst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057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3x3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Výsledkem jsou hodnoty tří neznámých:</a:t>
            </a:r>
          </a:p>
          <a:p>
            <a:pPr marL="0" indent="0">
              <a:buNone/>
            </a:pPr>
            <a:r>
              <a:rPr lang="cs-CZ" dirty="0" smtClean="0"/>
              <a:t>x </a:t>
            </a:r>
            <a:r>
              <a:rPr lang="cs-CZ" dirty="0"/>
              <a:t>= 3</a:t>
            </a:r>
            <a:endParaRPr lang="cs-CZ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cs-CZ" dirty="0" smtClean="0">
                <a:sym typeface="Wingdings" pitchFamily="2" charset="2"/>
              </a:rPr>
              <a:t>y = 5</a:t>
            </a:r>
          </a:p>
          <a:p>
            <a:pPr marL="0" indent="0">
              <a:buNone/>
            </a:pPr>
            <a:r>
              <a:rPr lang="cs-CZ" dirty="0" smtClean="0"/>
              <a:t>z=-5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946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3x3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2x + 4y + 3z = 11</a:t>
            </a:r>
          </a:p>
          <a:p>
            <a:pPr marL="0" indent="0">
              <a:buNone/>
            </a:pPr>
            <a:r>
              <a:rPr lang="cs-CZ" dirty="0" smtClean="0"/>
              <a:t>-5x + 6y  + 5z = -10</a:t>
            </a:r>
          </a:p>
          <a:p>
            <a:pPr marL="0" indent="0">
              <a:buNone/>
            </a:pPr>
            <a:r>
              <a:rPr lang="cs-CZ" dirty="0" smtClean="0"/>
              <a:t>2x + 3y + 2z = 11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539552" y="3645024"/>
            <a:ext cx="2664296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501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3x3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2x + 4y + 3z = 11</a:t>
            </a:r>
          </a:p>
          <a:p>
            <a:pPr marL="0" indent="0">
              <a:buNone/>
            </a:pPr>
            <a:r>
              <a:rPr lang="cs-CZ" dirty="0" smtClean="0"/>
              <a:t>-5x + 6y  + 5z = -10</a:t>
            </a:r>
          </a:p>
          <a:p>
            <a:pPr marL="0" indent="0">
              <a:buNone/>
            </a:pPr>
            <a:r>
              <a:rPr lang="cs-CZ" dirty="0" smtClean="0"/>
              <a:t>2x + 3y + 2z = 11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539552" y="3645024"/>
            <a:ext cx="2664296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Obdélníkový popisek 5"/>
          <p:cNvSpPr/>
          <p:nvPr/>
        </p:nvSpPr>
        <p:spPr>
          <a:xfrm>
            <a:off x="4427984" y="2348880"/>
            <a:ext cx="3960440" cy="2016224"/>
          </a:xfrm>
          <a:prstGeom prst="wedgeRectCallout">
            <a:avLst>
              <a:gd name="adj1" fmla="val -74431"/>
              <a:gd name="adj2" fmla="val -627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Z 1. rovnice osamostatníme „x“.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Používáme metodu dosazovací.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40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3x3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dirty="0" smtClean="0"/>
                  <a:t> 2x + 4y + 3z = 11	x=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11−4</m:t>
                        </m:r>
                        <m:r>
                          <a:rPr lang="cs-CZ" b="0" i="1" smtClean="0">
                            <a:latin typeface="Cambria Math"/>
                          </a:rPr>
                          <m:t>𝑦</m:t>
                        </m:r>
                        <m:r>
                          <a:rPr lang="cs-CZ" b="0" i="1" smtClean="0">
                            <a:latin typeface="Cambria Math"/>
                          </a:rPr>
                          <m:t>−3</m:t>
                        </m:r>
                        <m:r>
                          <a:rPr lang="cs-CZ" b="0" i="1" smtClean="0">
                            <a:latin typeface="Cambria Math"/>
                          </a:rPr>
                          <m:t>𝑧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-5x + 6y  + 5z = -10</a:t>
                </a:r>
              </a:p>
              <a:p>
                <a:pPr marL="0" indent="0">
                  <a:buNone/>
                </a:pPr>
                <a:r>
                  <a:rPr lang="cs-CZ" dirty="0" smtClean="0"/>
                  <a:t>2x + 3y + 2z = 11</a:t>
                </a:r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 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1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>
            <a:off x="539552" y="3645024"/>
            <a:ext cx="2664296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Obdélníkový popisek 5"/>
          <p:cNvSpPr/>
          <p:nvPr/>
        </p:nvSpPr>
        <p:spPr>
          <a:xfrm>
            <a:off x="4427984" y="2492896"/>
            <a:ext cx="3960440" cy="2016224"/>
          </a:xfrm>
          <a:prstGeom prst="wedgeRectCallout">
            <a:avLst>
              <a:gd name="adj1" fmla="val -68109"/>
              <a:gd name="adj2" fmla="val -6437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Z 1. rovnice osamostatníme „x“.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Používáme metodu dosazovací.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Šipka doprava 6"/>
          <p:cNvSpPr/>
          <p:nvPr/>
        </p:nvSpPr>
        <p:spPr>
          <a:xfrm>
            <a:off x="3419872" y="1880828"/>
            <a:ext cx="64807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048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3x3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dirty="0" smtClean="0"/>
                  <a:t> 2x + 4y + 3z = 11	x=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11−4</m:t>
                        </m:r>
                        <m:r>
                          <a:rPr lang="cs-CZ" b="0" i="1" smtClean="0">
                            <a:latin typeface="Cambria Math"/>
                          </a:rPr>
                          <m:t>𝑦</m:t>
                        </m:r>
                        <m:r>
                          <a:rPr lang="cs-CZ" b="0" i="1" smtClean="0">
                            <a:latin typeface="Cambria Math"/>
                          </a:rPr>
                          <m:t>−3</m:t>
                        </m:r>
                        <m:r>
                          <a:rPr lang="cs-CZ" b="0" i="1" smtClean="0">
                            <a:latin typeface="Cambria Math"/>
                          </a:rPr>
                          <m:t>𝑧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-5x + 6y  + 5z = -10</a:t>
                </a:r>
              </a:p>
              <a:p>
                <a:pPr marL="0" indent="0">
                  <a:buNone/>
                </a:pPr>
                <a:r>
                  <a:rPr lang="cs-CZ" dirty="0" smtClean="0"/>
                  <a:t>2x + 3y + 2z = 11</a:t>
                </a:r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 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1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>
            <a:off x="539552" y="3645024"/>
            <a:ext cx="2664296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ový popisek 5"/>
              <p:cNvSpPr/>
              <p:nvPr/>
            </p:nvSpPr>
            <p:spPr>
              <a:xfrm>
                <a:off x="4427984" y="2492896"/>
                <a:ext cx="3960440" cy="2016224"/>
              </a:xfrm>
              <a:prstGeom prst="wedgeRectCallout">
                <a:avLst>
                  <a:gd name="adj1" fmla="val -68109"/>
                  <a:gd name="adj2" fmla="val -64378"/>
                </a:avLst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dirty="0">
                    <a:solidFill>
                      <a:schemeClr val="tx1"/>
                    </a:solidFill>
                  </a:rPr>
                  <a:t>Do zbývajících dvou rovnic dosadíme za „x“ hodnotu „(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  <m:t>11−4</m:t>
                        </m:r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𝑦</m:t>
                        </m:r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−3</m:t>
                        </m:r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𝑧</m:t>
                        </m:r>
                      </m:num>
                      <m:den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dirty="0">
                    <a:solidFill>
                      <a:schemeClr val="tx1"/>
                    </a:solidFill>
                  </a:rPr>
                  <a:t>)“</a:t>
                </a:r>
              </a:p>
              <a:p>
                <a:pPr algn="ctr"/>
                <a:r>
                  <a:rPr lang="cs-CZ" dirty="0">
                    <a:solidFill>
                      <a:schemeClr val="tx1"/>
                    </a:solidFill>
                  </a:rPr>
                  <a:t> </a:t>
                </a:r>
              </a:p>
              <a:p>
                <a:pPr algn="ctr"/>
                <a:r>
                  <a:rPr lang="cs-CZ" dirty="0">
                    <a:solidFill>
                      <a:schemeClr val="tx1"/>
                    </a:solidFill>
                  </a:rPr>
                  <a:t>Používáme metodu dosazovací.</a:t>
                </a:r>
              </a:p>
            </p:txBody>
          </p:sp>
        </mc:Choice>
        <mc:Fallback xmlns="">
          <p:sp>
            <p:nvSpPr>
              <p:cNvPr id="6" name="Obdélníkový popise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2492896"/>
                <a:ext cx="3960440" cy="2016224"/>
              </a:xfrm>
              <a:prstGeom prst="wedgeRectCallout">
                <a:avLst>
                  <a:gd name="adj1" fmla="val -68109"/>
                  <a:gd name="adj2" fmla="val -64378"/>
                </a:avLst>
              </a:prstGeom>
              <a:blipFill rotWithShape="1">
                <a:blip r:embed="rId3"/>
                <a:stretch>
                  <a:fillRect r="-77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Šipka doprava 6"/>
          <p:cNvSpPr/>
          <p:nvPr/>
        </p:nvSpPr>
        <p:spPr>
          <a:xfrm>
            <a:off x="3419872" y="1880828"/>
            <a:ext cx="64807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76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3x3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dirty="0" smtClean="0"/>
                  <a:t> 2x + 4y + 3z = 11	x=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11−4</m:t>
                        </m:r>
                        <m:r>
                          <a:rPr lang="cs-CZ" b="0" i="1" smtClean="0">
                            <a:latin typeface="Cambria Math"/>
                          </a:rPr>
                          <m:t>𝑦</m:t>
                        </m:r>
                        <m:r>
                          <a:rPr lang="cs-CZ" b="0" i="1" smtClean="0">
                            <a:latin typeface="Cambria Math"/>
                          </a:rPr>
                          <m:t>−3</m:t>
                        </m:r>
                        <m:r>
                          <a:rPr lang="cs-CZ" b="0" i="1" smtClean="0">
                            <a:latin typeface="Cambria Math"/>
                          </a:rPr>
                          <m:t>𝑧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-5x + 6y  + 5z = -10</a:t>
                </a:r>
              </a:p>
              <a:p>
                <a:pPr marL="0" indent="0">
                  <a:buNone/>
                </a:pPr>
                <a:r>
                  <a:rPr lang="cs-CZ" dirty="0" smtClean="0"/>
                  <a:t>2x + 3y + 2z = 11</a:t>
                </a:r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-5.(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11−4</m:t>
                        </m:r>
                        <m:r>
                          <a:rPr lang="cs-CZ" i="1">
                            <a:latin typeface="Cambria Math"/>
                          </a:rPr>
                          <m:t>𝑦</m:t>
                        </m:r>
                        <m:r>
                          <a:rPr lang="cs-CZ" i="1">
                            <a:latin typeface="Cambria Math"/>
                          </a:rPr>
                          <m:t>−3</m:t>
                        </m:r>
                        <m:r>
                          <a:rPr lang="cs-CZ" i="1">
                            <a:latin typeface="Cambria Math"/>
                          </a:rPr>
                          <m:t>𝑧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dirty="0" smtClean="0"/>
                  <a:t>)+6y+5z=-10</a:t>
                </a:r>
              </a:p>
              <a:p>
                <a:pPr marL="0" indent="0">
                  <a:buNone/>
                </a:pPr>
                <a:r>
                  <a:rPr lang="cs-CZ" dirty="0" smtClean="0"/>
                  <a:t>2.(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11−4</m:t>
                        </m:r>
                        <m:r>
                          <a:rPr lang="cs-CZ" i="1">
                            <a:latin typeface="Cambria Math"/>
                          </a:rPr>
                          <m:t>𝑦</m:t>
                        </m:r>
                        <m:r>
                          <a:rPr lang="cs-CZ" i="1">
                            <a:latin typeface="Cambria Math"/>
                          </a:rPr>
                          <m:t>−3</m:t>
                        </m:r>
                        <m:r>
                          <a:rPr lang="cs-CZ" i="1">
                            <a:latin typeface="Cambria Math"/>
                          </a:rPr>
                          <m:t>𝑧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dirty="0" smtClean="0"/>
                  <a:t>)+3y+2z=11 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1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>
            <a:off x="539552" y="3645024"/>
            <a:ext cx="2664296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ový popisek 5"/>
              <p:cNvSpPr/>
              <p:nvPr/>
            </p:nvSpPr>
            <p:spPr>
              <a:xfrm>
                <a:off x="4427984" y="2492896"/>
                <a:ext cx="3960440" cy="1728192"/>
              </a:xfrm>
              <a:prstGeom prst="wedgeRectCallout">
                <a:avLst>
                  <a:gd name="adj1" fmla="val -98619"/>
                  <a:gd name="adj2" fmla="val 46483"/>
                </a:avLst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dirty="0">
                    <a:solidFill>
                      <a:schemeClr val="tx1"/>
                    </a:solidFill>
                  </a:rPr>
                  <a:t>Do zbývajících dvou rovnic dosadíme za „x“ hodnotu „(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  <m:t>11−4</m:t>
                        </m:r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𝑦</m:t>
                        </m:r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−3</m:t>
                        </m:r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𝑧</m:t>
                        </m:r>
                      </m:num>
                      <m:den>
                        <m: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dirty="0">
                    <a:solidFill>
                      <a:schemeClr val="tx1"/>
                    </a:solidFill>
                  </a:rPr>
                  <a:t>)“</a:t>
                </a:r>
              </a:p>
              <a:p>
                <a:pPr algn="ctr"/>
                <a:r>
                  <a:rPr lang="cs-CZ" dirty="0">
                    <a:solidFill>
                      <a:schemeClr val="tx1"/>
                    </a:solidFill>
                  </a:rPr>
                  <a:t> </a:t>
                </a:r>
              </a:p>
              <a:p>
                <a:pPr algn="ctr"/>
                <a:r>
                  <a:rPr lang="cs-CZ" dirty="0">
                    <a:solidFill>
                      <a:schemeClr val="tx1"/>
                    </a:solidFill>
                  </a:rPr>
                  <a:t>Používáme metodu dosazovací.</a:t>
                </a:r>
              </a:p>
            </p:txBody>
          </p:sp>
        </mc:Choice>
        <mc:Fallback xmlns="">
          <p:sp>
            <p:nvSpPr>
              <p:cNvPr id="6" name="Obdélníkový popise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2492896"/>
                <a:ext cx="3960440" cy="1728192"/>
              </a:xfrm>
              <a:prstGeom prst="wedgeRectCallout">
                <a:avLst>
                  <a:gd name="adj1" fmla="val -98619"/>
                  <a:gd name="adj2" fmla="val 46483"/>
                </a:avLst>
              </a:prstGeom>
              <a:blipFill rotWithShape="1">
                <a:blip r:embed="rId3"/>
                <a:stretch>
                  <a:fillRect r="-61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Šipka doprava 6"/>
          <p:cNvSpPr/>
          <p:nvPr/>
        </p:nvSpPr>
        <p:spPr>
          <a:xfrm>
            <a:off x="3419872" y="1880828"/>
            <a:ext cx="64807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323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3x3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dirty="0" smtClean="0"/>
                  <a:t>-5.(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11−4</m:t>
                        </m:r>
                        <m:r>
                          <a:rPr lang="cs-CZ" i="1">
                            <a:latin typeface="Cambria Math"/>
                          </a:rPr>
                          <m:t>𝑦</m:t>
                        </m:r>
                        <m:r>
                          <a:rPr lang="cs-CZ" i="1">
                            <a:latin typeface="Cambria Math"/>
                          </a:rPr>
                          <m:t>−3</m:t>
                        </m:r>
                        <m:r>
                          <a:rPr lang="cs-CZ" i="1">
                            <a:latin typeface="Cambria Math"/>
                          </a:rPr>
                          <m:t>𝑧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dirty="0" smtClean="0"/>
                  <a:t>)+6y+5z=-10</a:t>
                </a:r>
              </a:p>
              <a:p>
                <a:pPr marL="0" indent="0">
                  <a:buNone/>
                </a:pPr>
                <a:r>
                  <a:rPr lang="cs-CZ" dirty="0" smtClean="0"/>
                  <a:t>2.(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11−4</m:t>
                        </m:r>
                        <m:r>
                          <a:rPr lang="cs-CZ" i="1">
                            <a:latin typeface="Cambria Math"/>
                          </a:rPr>
                          <m:t>𝑦</m:t>
                        </m:r>
                        <m:r>
                          <a:rPr lang="cs-CZ" i="1">
                            <a:latin typeface="Cambria Math"/>
                          </a:rPr>
                          <m:t>−3</m:t>
                        </m:r>
                        <m:r>
                          <a:rPr lang="cs-CZ" i="1">
                            <a:latin typeface="Cambria Math"/>
                          </a:rPr>
                          <m:t>𝑧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dirty="0" smtClean="0"/>
                  <a:t>)+3y+2z=11 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1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>
            <a:off x="539552" y="3284984"/>
            <a:ext cx="439248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Obdélníkový popisek 5"/>
          <p:cNvSpPr/>
          <p:nvPr/>
        </p:nvSpPr>
        <p:spPr>
          <a:xfrm>
            <a:off x="4932040" y="3861048"/>
            <a:ext cx="3960440" cy="1728192"/>
          </a:xfrm>
          <a:prstGeom prst="wedgeRectCallout">
            <a:avLst>
              <a:gd name="adj1" fmla="val -121707"/>
              <a:gd name="adj2" fmla="val -9083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Roznásobíme </a:t>
            </a:r>
            <a:r>
              <a:rPr lang="cs-CZ" dirty="0" smtClean="0">
                <a:solidFill>
                  <a:schemeClr val="tx1"/>
                </a:solidFill>
              </a:rPr>
              <a:t>závorku, zbavíme se zlomku </a:t>
            </a:r>
            <a:r>
              <a:rPr lang="cs-CZ" dirty="0">
                <a:solidFill>
                  <a:schemeClr val="tx1"/>
                </a:solidFill>
              </a:rPr>
              <a:t>a připravíme na tvar </a:t>
            </a:r>
            <a:endParaRPr lang="cs-CZ" dirty="0" smtClean="0">
              <a:solidFill>
                <a:schemeClr val="tx1"/>
              </a:solidFill>
            </a:endParaRP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2 </a:t>
            </a:r>
            <a:r>
              <a:rPr lang="cs-CZ" dirty="0">
                <a:solidFill>
                  <a:schemeClr val="tx1"/>
                </a:solidFill>
              </a:rPr>
              <a:t>rovnice 2 neznámé.</a:t>
            </a:r>
          </a:p>
        </p:txBody>
      </p:sp>
    </p:spTree>
    <p:extLst>
      <p:ext uri="{BB962C8B-B14F-4D97-AF65-F5344CB8AC3E}">
        <p14:creationId xmlns:p14="http://schemas.microsoft.com/office/powerpoint/2010/main" val="414134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1199</Words>
  <Application>Microsoft Office PowerPoint</Application>
  <PresentationFormat>Předvádění na obrazovce (4:3)</PresentationFormat>
  <Paragraphs>232</Paragraphs>
  <Slides>31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Motiv systému Office</vt:lpstr>
      <vt:lpstr>Prezentace aplikace PowerPoint</vt:lpstr>
      <vt:lpstr>Soustavy rovnic</vt:lpstr>
      <vt:lpstr>Soustavy rovnic  -  3 x 3</vt:lpstr>
      <vt:lpstr>Soustavy rovnic – 3x3</vt:lpstr>
      <vt:lpstr>Soustavy rovnic – 3x3</vt:lpstr>
      <vt:lpstr>Soustavy rovnic – 3x3</vt:lpstr>
      <vt:lpstr>Soustavy rovnic – 3x3</vt:lpstr>
      <vt:lpstr>Soustavy rovnic – 3x3</vt:lpstr>
      <vt:lpstr>Soustavy rovnic – 3x3</vt:lpstr>
      <vt:lpstr>Soustavy rovnic – 3x3</vt:lpstr>
      <vt:lpstr>Soustavy rovnic – 3x3</vt:lpstr>
      <vt:lpstr>Soustavy rovnic – 3x3</vt:lpstr>
      <vt:lpstr>Soustavy rovnic – 3x3</vt:lpstr>
      <vt:lpstr>Soustavy rovnic – 3x3</vt:lpstr>
      <vt:lpstr>Soustavy rovnic – 3x3</vt:lpstr>
      <vt:lpstr>Soustavy rovnic – 3x3</vt:lpstr>
      <vt:lpstr>Soustavy rovnic – 3x3</vt:lpstr>
      <vt:lpstr>Soustavy rovnic – 3x3</vt:lpstr>
      <vt:lpstr>Soustavy rovnic – 3x3</vt:lpstr>
      <vt:lpstr>Soustavy rovnic – 3x3</vt:lpstr>
      <vt:lpstr>Soustavy rovnic – 3x3</vt:lpstr>
      <vt:lpstr>Soustavy rovnic – 3x3</vt:lpstr>
      <vt:lpstr>Soustavy rovnic – 3x3</vt:lpstr>
      <vt:lpstr>Soustavy rovnic – 3x3</vt:lpstr>
      <vt:lpstr>Soustavy rovnic – 3x3</vt:lpstr>
      <vt:lpstr>Soustavy rovnic – 3x3</vt:lpstr>
      <vt:lpstr>Soustavy rovnic – 3x3</vt:lpstr>
      <vt:lpstr>Soustavy rovnic – 3x3</vt:lpstr>
      <vt:lpstr>Soustavy rovnic – 3x3</vt:lpstr>
      <vt:lpstr>Soustavy rovnic – 3x3</vt:lpstr>
      <vt:lpstr>Soustavy rovnic – 3x3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Soustavy rovnic</dc:title>
  <dc:creator>PRAK</dc:creator>
  <cp:lastModifiedBy>František Buriánek</cp:lastModifiedBy>
  <cp:revision>27</cp:revision>
  <dcterms:created xsi:type="dcterms:W3CDTF">2013-03-23T15:20:06Z</dcterms:created>
  <dcterms:modified xsi:type="dcterms:W3CDTF">2013-11-25T08:41:31Z</dcterms:modified>
</cp:coreProperties>
</file>