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60" r:id="rId5"/>
    <p:sldId id="258" r:id="rId6"/>
    <p:sldId id="259" r:id="rId7"/>
    <p:sldId id="262" r:id="rId8"/>
    <p:sldId id="261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216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7FED-1848-40E7-B91A-D709EC68D9E7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2118D-C134-4E75-84EF-71006947B1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033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7FED-1848-40E7-B91A-D709EC68D9E7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2118D-C134-4E75-84EF-71006947B1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6920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7FED-1848-40E7-B91A-D709EC68D9E7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2118D-C134-4E75-84EF-71006947B1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2822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7FED-1848-40E7-B91A-D709EC68D9E7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2118D-C134-4E75-84EF-71006947B1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8121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7FED-1848-40E7-B91A-D709EC68D9E7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2118D-C134-4E75-84EF-71006947B1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106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7FED-1848-40E7-B91A-D709EC68D9E7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2118D-C134-4E75-84EF-71006947B1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164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7FED-1848-40E7-B91A-D709EC68D9E7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2118D-C134-4E75-84EF-71006947B1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4040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7FED-1848-40E7-B91A-D709EC68D9E7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2118D-C134-4E75-84EF-71006947B1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4177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7FED-1848-40E7-B91A-D709EC68D9E7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2118D-C134-4E75-84EF-71006947B1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037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7FED-1848-40E7-B91A-D709EC68D9E7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2118D-C134-4E75-84EF-71006947B1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355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07FED-1848-40E7-B91A-D709EC68D9E7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2118D-C134-4E75-84EF-71006947B1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510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07FED-1848-40E7-B91A-D709EC68D9E7}" type="datetimeFigureOut">
              <a:rPr lang="cs-CZ" smtClean="0"/>
              <a:t>24.6.2013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2118D-C134-4E75-84EF-71006947B1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9405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11188" y="260350"/>
            <a:ext cx="85328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/>
              <a:t>Výukový materiál vytvořený v rámci projektu „EU peníze školám“</a:t>
            </a:r>
          </a:p>
        </p:txBody>
      </p:sp>
      <p:pic>
        <p:nvPicPr>
          <p:cNvPr id="5" name="obrázek 2"/>
          <p:cNvPicPr>
            <a:picLocks noGrp="1" noChangeAspect="1" noChangeArrowheads="1"/>
          </p:cNvPicPr>
          <p:nvPr>
            <p:ph type="title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55875" y="692150"/>
            <a:ext cx="4659313" cy="1143000"/>
          </a:xfrm>
          <a:noFill/>
        </p:spPr>
      </p:pic>
      <p:sp>
        <p:nvSpPr>
          <p:cNvPr id="6" name="Obdélník 5"/>
          <p:cNvSpPr/>
          <p:nvPr/>
        </p:nvSpPr>
        <p:spPr>
          <a:xfrm>
            <a:off x="971600" y="2204864"/>
            <a:ext cx="727280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Škola: Střední škola právní – Právní akademie, s.r.o.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Typ šablony: III/2 Inovace a zkvalitnění výuky prostřednictvím ICT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Projekt: CZ.1.07/1.5.00/34.0236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Tematická oblast: </a:t>
            </a:r>
            <a:r>
              <a:rPr lang="cs-CZ" dirty="0" smtClean="0"/>
              <a:t>Matematika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Autor: </a:t>
            </a:r>
            <a:r>
              <a:rPr lang="cs-CZ" dirty="0" smtClean="0"/>
              <a:t>Mgr. František Buriánek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Téma: </a:t>
            </a:r>
            <a:r>
              <a:rPr lang="cs-CZ" dirty="0" smtClean="0"/>
              <a:t>Mnohočleny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Číslo materiálu: </a:t>
            </a:r>
            <a:r>
              <a:rPr lang="cs-CZ" dirty="0" smtClean="0"/>
              <a:t>VY_32_INOVACE_MB_11</a:t>
            </a:r>
            <a:r>
              <a:rPr lang="cs-CZ" dirty="0" smtClean="0"/>
              <a:t>_ Mnohočleny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Datum tvorby: </a:t>
            </a:r>
            <a:r>
              <a:rPr lang="cs-CZ" dirty="0" smtClean="0"/>
              <a:t>17.02.2013</a:t>
            </a:r>
            <a:endParaRPr lang="cs-CZ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Anotace (ročník): Prezentace je určena pro žáky </a:t>
            </a:r>
            <a:r>
              <a:rPr lang="cs-CZ" dirty="0" smtClean="0"/>
              <a:t>1.ročníku </a:t>
            </a:r>
            <a:r>
              <a:rPr lang="cs-CZ" dirty="0"/>
              <a:t>SŠ,</a:t>
            </a:r>
            <a:br>
              <a:rPr lang="cs-CZ" dirty="0"/>
            </a:br>
            <a:r>
              <a:rPr lang="cs-CZ" dirty="0"/>
              <a:t>slouží k procvičení učiva a ověření znalostí žáků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/>
              <a:t>Klíčová slova: </a:t>
            </a:r>
            <a:r>
              <a:rPr lang="cs-CZ" dirty="0" smtClean="0"/>
              <a:t>Mnohočleny, vytýkání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8758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Mnohočleny - vytýkání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8a</a:t>
            </a:r>
            <a:r>
              <a:rPr lang="cs-CZ" baseline="30000" dirty="0" smtClean="0"/>
              <a:t>3</a:t>
            </a:r>
            <a:r>
              <a:rPr lang="cs-CZ" dirty="0" smtClean="0"/>
              <a:t>b</a:t>
            </a:r>
            <a:r>
              <a:rPr lang="cs-CZ" baseline="30000" dirty="0" smtClean="0"/>
              <a:t>2</a:t>
            </a:r>
            <a:r>
              <a:rPr lang="cs-CZ" dirty="0" smtClean="0"/>
              <a:t>+20ab</a:t>
            </a:r>
            <a:r>
              <a:rPr lang="cs-CZ" baseline="30000" dirty="0" smtClean="0"/>
              <a:t>4</a:t>
            </a:r>
            <a:r>
              <a:rPr lang="cs-CZ" dirty="0" smtClean="0"/>
              <a:t> = 4ab</a:t>
            </a:r>
            <a:r>
              <a:rPr lang="cs-CZ" baseline="30000" dirty="0" smtClean="0"/>
              <a:t>2</a:t>
            </a:r>
            <a:r>
              <a:rPr lang="cs-CZ" dirty="0" smtClean="0"/>
              <a:t>(2a</a:t>
            </a:r>
            <a:r>
              <a:rPr lang="cs-CZ" baseline="30000" dirty="0"/>
              <a:t>2</a:t>
            </a:r>
            <a:r>
              <a:rPr lang="cs-CZ" dirty="0" smtClean="0"/>
              <a:t>+5b</a:t>
            </a:r>
            <a:r>
              <a:rPr lang="cs-CZ" baseline="30000" dirty="0"/>
              <a:t>2</a:t>
            </a:r>
            <a:r>
              <a:rPr lang="cs-CZ" dirty="0" smtClean="0"/>
              <a:t>)</a:t>
            </a:r>
            <a:endParaRPr lang="cs-CZ" baseline="30000" dirty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15a</a:t>
            </a:r>
            <a:r>
              <a:rPr lang="cs-CZ" baseline="30000" dirty="0" smtClean="0"/>
              <a:t>2</a:t>
            </a:r>
            <a:r>
              <a:rPr lang="cs-CZ" dirty="0" smtClean="0"/>
              <a:t>b+20ab</a:t>
            </a:r>
            <a:r>
              <a:rPr lang="cs-CZ" baseline="30000" dirty="0" smtClean="0"/>
              <a:t>3</a:t>
            </a:r>
            <a:r>
              <a:rPr lang="cs-CZ" dirty="0" smtClean="0"/>
              <a:t> = 5ab(3a+4b</a:t>
            </a:r>
            <a:r>
              <a:rPr lang="cs-CZ" baseline="30000" dirty="0" smtClean="0"/>
              <a:t>2</a:t>
            </a:r>
            <a:r>
              <a:rPr lang="cs-CZ" dirty="0" smtClean="0"/>
              <a:t>)</a:t>
            </a:r>
            <a:endParaRPr lang="cs-CZ" baseline="30000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</a:t>
            </a:r>
            <a:r>
              <a:rPr lang="cs-CZ" baseline="30000" dirty="0" smtClean="0"/>
              <a:t>3</a:t>
            </a:r>
            <a:r>
              <a:rPr lang="cs-CZ" dirty="0" smtClean="0"/>
              <a:t>b</a:t>
            </a:r>
            <a:r>
              <a:rPr lang="cs-CZ" baseline="30000" dirty="0" smtClean="0"/>
              <a:t>2</a:t>
            </a:r>
            <a:r>
              <a:rPr lang="cs-CZ" dirty="0" smtClean="0"/>
              <a:t>+2ab</a:t>
            </a:r>
            <a:r>
              <a:rPr lang="cs-CZ" baseline="30000" dirty="0" smtClean="0"/>
              <a:t>4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8b</a:t>
            </a:r>
            <a:r>
              <a:rPr lang="cs-CZ" baseline="30000" dirty="0" smtClean="0"/>
              <a:t>2</a:t>
            </a:r>
            <a:r>
              <a:rPr lang="cs-CZ" dirty="0" smtClean="0"/>
              <a:t>+22ab</a:t>
            </a:r>
            <a:endParaRPr lang="cs-CZ" baseline="30000" dirty="0" smtClean="0"/>
          </a:p>
          <a:p>
            <a:pPr marL="514350" indent="-514350">
              <a:buFont typeface="+mj-lt"/>
              <a:buAutoNum type="arabicPeriod"/>
            </a:pPr>
            <a:endParaRPr lang="cs-CZ" baseline="30000" dirty="0"/>
          </a:p>
        </p:txBody>
      </p:sp>
    </p:spTree>
    <p:extLst>
      <p:ext uri="{BB962C8B-B14F-4D97-AF65-F5344CB8AC3E}">
        <p14:creationId xmlns:p14="http://schemas.microsoft.com/office/powerpoint/2010/main" val="4131357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Mnohočleny - vytýkání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8a</a:t>
            </a:r>
            <a:r>
              <a:rPr lang="cs-CZ" baseline="30000" dirty="0" smtClean="0"/>
              <a:t>3</a:t>
            </a:r>
            <a:r>
              <a:rPr lang="cs-CZ" dirty="0" smtClean="0"/>
              <a:t>b</a:t>
            </a:r>
            <a:r>
              <a:rPr lang="cs-CZ" baseline="30000" dirty="0" smtClean="0"/>
              <a:t>2</a:t>
            </a:r>
            <a:r>
              <a:rPr lang="cs-CZ" dirty="0" smtClean="0"/>
              <a:t>+20ab</a:t>
            </a:r>
            <a:r>
              <a:rPr lang="cs-CZ" baseline="30000" dirty="0" smtClean="0"/>
              <a:t>4</a:t>
            </a:r>
            <a:r>
              <a:rPr lang="cs-CZ" dirty="0" smtClean="0"/>
              <a:t> = 4ab</a:t>
            </a:r>
            <a:r>
              <a:rPr lang="cs-CZ" baseline="30000" dirty="0" smtClean="0"/>
              <a:t>2</a:t>
            </a:r>
            <a:r>
              <a:rPr lang="cs-CZ" dirty="0" smtClean="0"/>
              <a:t>(2a</a:t>
            </a:r>
            <a:r>
              <a:rPr lang="cs-CZ" baseline="30000" dirty="0"/>
              <a:t>2</a:t>
            </a:r>
            <a:r>
              <a:rPr lang="cs-CZ" dirty="0" smtClean="0"/>
              <a:t>+5b</a:t>
            </a:r>
            <a:r>
              <a:rPr lang="cs-CZ" baseline="30000" dirty="0"/>
              <a:t>2</a:t>
            </a:r>
            <a:r>
              <a:rPr lang="cs-CZ" dirty="0" smtClean="0"/>
              <a:t>)</a:t>
            </a:r>
            <a:endParaRPr lang="cs-CZ" baseline="30000" dirty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15a</a:t>
            </a:r>
            <a:r>
              <a:rPr lang="cs-CZ" baseline="30000" dirty="0" smtClean="0"/>
              <a:t>2</a:t>
            </a:r>
            <a:r>
              <a:rPr lang="cs-CZ" dirty="0" smtClean="0"/>
              <a:t>b+20ab</a:t>
            </a:r>
            <a:r>
              <a:rPr lang="cs-CZ" baseline="30000" dirty="0" smtClean="0"/>
              <a:t>3</a:t>
            </a:r>
            <a:r>
              <a:rPr lang="cs-CZ" dirty="0" smtClean="0"/>
              <a:t> = 5ab(3a+4b</a:t>
            </a:r>
            <a:r>
              <a:rPr lang="cs-CZ" baseline="30000" dirty="0" smtClean="0"/>
              <a:t>2</a:t>
            </a:r>
            <a:r>
              <a:rPr lang="cs-CZ" dirty="0" smtClean="0"/>
              <a:t>)</a:t>
            </a:r>
            <a:endParaRPr lang="cs-CZ" baseline="30000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</a:t>
            </a:r>
            <a:r>
              <a:rPr lang="cs-CZ" baseline="30000" dirty="0" smtClean="0"/>
              <a:t>3</a:t>
            </a:r>
            <a:r>
              <a:rPr lang="cs-CZ" dirty="0" smtClean="0"/>
              <a:t>b</a:t>
            </a:r>
            <a:r>
              <a:rPr lang="cs-CZ" baseline="30000" dirty="0" smtClean="0"/>
              <a:t>2</a:t>
            </a:r>
            <a:r>
              <a:rPr lang="cs-CZ" dirty="0" smtClean="0"/>
              <a:t>+2ab</a:t>
            </a:r>
            <a:r>
              <a:rPr lang="cs-CZ" baseline="30000" dirty="0" smtClean="0"/>
              <a:t>4</a:t>
            </a:r>
            <a:r>
              <a:rPr lang="cs-CZ" dirty="0" smtClean="0"/>
              <a:t> = ab</a:t>
            </a:r>
            <a:r>
              <a:rPr lang="cs-CZ" baseline="30000" dirty="0" smtClean="0"/>
              <a:t>2</a:t>
            </a:r>
            <a:r>
              <a:rPr lang="cs-CZ" dirty="0" smtClean="0"/>
              <a:t>(a</a:t>
            </a:r>
            <a:r>
              <a:rPr lang="cs-CZ" baseline="30000" dirty="0" smtClean="0"/>
              <a:t>2</a:t>
            </a:r>
            <a:r>
              <a:rPr lang="cs-CZ" dirty="0" smtClean="0"/>
              <a:t>+2b</a:t>
            </a:r>
            <a:r>
              <a:rPr lang="cs-CZ" baseline="30000" dirty="0" smtClean="0"/>
              <a:t>2</a:t>
            </a:r>
            <a:r>
              <a:rPr lang="cs-CZ" dirty="0" smtClean="0"/>
              <a:t>)</a:t>
            </a:r>
            <a:endParaRPr lang="cs-CZ" baseline="30000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8b</a:t>
            </a:r>
            <a:r>
              <a:rPr lang="cs-CZ" baseline="30000" dirty="0" smtClean="0"/>
              <a:t>2</a:t>
            </a:r>
            <a:r>
              <a:rPr lang="cs-CZ" dirty="0" smtClean="0"/>
              <a:t>+22ab</a:t>
            </a:r>
            <a:endParaRPr lang="cs-CZ" baseline="30000" dirty="0" smtClean="0"/>
          </a:p>
          <a:p>
            <a:pPr marL="514350" indent="-514350">
              <a:buFont typeface="+mj-lt"/>
              <a:buAutoNum type="arabicPeriod"/>
            </a:pPr>
            <a:endParaRPr lang="cs-CZ" baseline="30000" dirty="0"/>
          </a:p>
        </p:txBody>
      </p:sp>
    </p:spTree>
    <p:extLst>
      <p:ext uri="{BB962C8B-B14F-4D97-AF65-F5344CB8AC3E}">
        <p14:creationId xmlns:p14="http://schemas.microsoft.com/office/powerpoint/2010/main" val="38445059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Mnohočleny - vytýkání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8a</a:t>
            </a:r>
            <a:r>
              <a:rPr lang="cs-CZ" baseline="30000" dirty="0" smtClean="0"/>
              <a:t>3</a:t>
            </a:r>
            <a:r>
              <a:rPr lang="cs-CZ" dirty="0" smtClean="0"/>
              <a:t>b</a:t>
            </a:r>
            <a:r>
              <a:rPr lang="cs-CZ" baseline="30000" dirty="0" smtClean="0"/>
              <a:t>2</a:t>
            </a:r>
            <a:r>
              <a:rPr lang="cs-CZ" dirty="0" smtClean="0"/>
              <a:t>+20ab</a:t>
            </a:r>
            <a:r>
              <a:rPr lang="cs-CZ" baseline="30000" dirty="0" smtClean="0"/>
              <a:t>4</a:t>
            </a:r>
            <a:r>
              <a:rPr lang="cs-CZ" dirty="0" smtClean="0"/>
              <a:t> = 4ab</a:t>
            </a:r>
            <a:r>
              <a:rPr lang="cs-CZ" baseline="30000" dirty="0" smtClean="0"/>
              <a:t>2</a:t>
            </a:r>
            <a:r>
              <a:rPr lang="cs-CZ" dirty="0" smtClean="0"/>
              <a:t>(2a</a:t>
            </a:r>
            <a:r>
              <a:rPr lang="cs-CZ" baseline="30000" dirty="0"/>
              <a:t>2</a:t>
            </a:r>
            <a:r>
              <a:rPr lang="cs-CZ" dirty="0" smtClean="0"/>
              <a:t>+5b</a:t>
            </a:r>
            <a:r>
              <a:rPr lang="cs-CZ" baseline="30000" dirty="0"/>
              <a:t>2</a:t>
            </a:r>
            <a:r>
              <a:rPr lang="cs-CZ" dirty="0" smtClean="0"/>
              <a:t>)</a:t>
            </a:r>
            <a:endParaRPr lang="cs-CZ" baseline="30000" dirty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15a</a:t>
            </a:r>
            <a:r>
              <a:rPr lang="cs-CZ" baseline="30000" dirty="0" smtClean="0"/>
              <a:t>2</a:t>
            </a:r>
            <a:r>
              <a:rPr lang="cs-CZ" dirty="0" smtClean="0"/>
              <a:t>b+20ab</a:t>
            </a:r>
            <a:r>
              <a:rPr lang="cs-CZ" baseline="30000" dirty="0" smtClean="0"/>
              <a:t>3</a:t>
            </a:r>
            <a:r>
              <a:rPr lang="cs-CZ" dirty="0" smtClean="0"/>
              <a:t> = 5ab(3a+4b</a:t>
            </a:r>
            <a:r>
              <a:rPr lang="cs-CZ" baseline="30000" dirty="0" smtClean="0"/>
              <a:t>2</a:t>
            </a:r>
            <a:r>
              <a:rPr lang="cs-CZ" dirty="0" smtClean="0"/>
              <a:t>)</a:t>
            </a:r>
            <a:endParaRPr lang="cs-CZ" baseline="30000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</a:t>
            </a:r>
            <a:r>
              <a:rPr lang="cs-CZ" baseline="30000" dirty="0" smtClean="0"/>
              <a:t>3</a:t>
            </a:r>
            <a:r>
              <a:rPr lang="cs-CZ" dirty="0" smtClean="0"/>
              <a:t>b</a:t>
            </a:r>
            <a:r>
              <a:rPr lang="cs-CZ" baseline="30000" dirty="0" smtClean="0"/>
              <a:t>2</a:t>
            </a:r>
            <a:r>
              <a:rPr lang="cs-CZ" dirty="0" smtClean="0"/>
              <a:t>+2ab</a:t>
            </a:r>
            <a:r>
              <a:rPr lang="cs-CZ" baseline="30000" dirty="0" smtClean="0"/>
              <a:t>4</a:t>
            </a:r>
            <a:r>
              <a:rPr lang="cs-CZ" dirty="0" smtClean="0"/>
              <a:t> = ab</a:t>
            </a:r>
            <a:r>
              <a:rPr lang="cs-CZ" baseline="30000" dirty="0" smtClean="0"/>
              <a:t>2</a:t>
            </a:r>
            <a:r>
              <a:rPr lang="cs-CZ" dirty="0" smtClean="0"/>
              <a:t>(a</a:t>
            </a:r>
            <a:r>
              <a:rPr lang="cs-CZ" baseline="30000" dirty="0" smtClean="0"/>
              <a:t>2</a:t>
            </a:r>
            <a:r>
              <a:rPr lang="cs-CZ" dirty="0" smtClean="0"/>
              <a:t>+2b</a:t>
            </a:r>
            <a:r>
              <a:rPr lang="cs-CZ" baseline="30000" dirty="0" smtClean="0"/>
              <a:t>2</a:t>
            </a:r>
            <a:r>
              <a:rPr lang="cs-CZ" dirty="0" smtClean="0"/>
              <a:t>)</a:t>
            </a:r>
            <a:endParaRPr lang="cs-CZ" baseline="30000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8b</a:t>
            </a:r>
            <a:r>
              <a:rPr lang="cs-CZ" baseline="30000" dirty="0" smtClean="0"/>
              <a:t>2</a:t>
            </a:r>
            <a:r>
              <a:rPr lang="cs-CZ" dirty="0" smtClean="0"/>
              <a:t>+22ab = 2b(4b+11a)</a:t>
            </a:r>
            <a:endParaRPr lang="cs-CZ" baseline="30000" dirty="0" smtClean="0"/>
          </a:p>
          <a:p>
            <a:pPr marL="514350" indent="-514350">
              <a:buFont typeface="+mj-lt"/>
              <a:buAutoNum type="arabicPeriod"/>
            </a:pPr>
            <a:endParaRPr lang="cs-CZ" baseline="30000" dirty="0"/>
          </a:p>
        </p:txBody>
      </p:sp>
    </p:spTree>
    <p:extLst>
      <p:ext uri="{BB962C8B-B14F-4D97-AF65-F5344CB8AC3E}">
        <p14:creationId xmlns:p14="http://schemas.microsoft.com/office/powerpoint/2010/main" val="3359366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Mnohočleny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834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Mnohočleny - vytýkání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4x</a:t>
            </a:r>
            <a:r>
              <a:rPr lang="cs-CZ" baseline="30000" dirty="0" smtClean="0"/>
              <a:t>2</a:t>
            </a:r>
            <a:r>
              <a:rPr lang="cs-CZ" dirty="0" smtClean="0"/>
              <a:t>y</a:t>
            </a:r>
            <a:r>
              <a:rPr lang="cs-CZ" baseline="30000" dirty="0" smtClean="0"/>
              <a:t>3</a:t>
            </a:r>
            <a:r>
              <a:rPr lang="cs-CZ" dirty="0" smtClean="0"/>
              <a:t>+6x</a:t>
            </a:r>
            <a:r>
              <a:rPr lang="cs-CZ" baseline="30000" dirty="0" smtClean="0"/>
              <a:t>3</a:t>
            </a:r>
            <a:r>
              <a:rPr lang="cs-CZ" dirty="0" smtClean="0"/>
              <a:t>y</a:t>
            </a:r>
            <a:r>
              <a:rPr lang="cs-CZ" baseline="30000" dirty="0" smtClean="0"/>
              <a:t>2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8798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Mnohočleny - vytýkání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4x</a:t>
            </a:r>
            <a:r>
              <a:rPr lang="cs-CZ" baseline="30000" dirty="0" smtClean="0"/>
              <a:t>2</a:t>
            </a:r>
            <a:r>
              <a:rPr lang="cs-CZ" dirty="0" smtClean="0"/>
              <a:t>y</a:t>
            </a:r>
            <a:r>
              <a:rPr lang="cs-CZ" baseline="30000" dirty="0" smtClean="0"/>
              <a:t>3</a:t>
            </a:r>
            <a:r>
              <a:rPr lang="cs-CZ" dirty="0" smtClean="0"/>
              <a:t>+6x</a:t>
            </a:r>
            <a:r>
              <a:rPr lang="cs-CZ" baseline="30000" dirty="0" smtClean="0"/>
              <a:t>3</a:t>
            </a:r>
            <a:r>
              <a:rPr lang="cs-CZ" dirty="0" smtClean="0"/>
              <a:t>y</a:t>
            </a:r>
            <a:r>
              <a:rPr lang="cs-CZ" baseline="30000" dirty="0" smtClean="0"/>
              <a:t>2</a:t>
            </a:r>
          </a:p>
          <a:p>
            <a:pPr marL="0" indent="0">
              <a:buNone/>
            </a:pPr>
            <a:r>
              <a:rPr lang="cs-CZ" dirty="0" smtClean="0"/>
              <a:t>4x</a:t>
            </a:r>
            <a:r>
              <a:rPr lang="cs-CZ" baseline="30000" dirty="0" smtClean="0"/>
              <a:t>2</a:t>
            </a:r>
            <a:r>
              <a:rPr lang="cs-CZ" dirty="0" smtClean="0"/>
              <a:t>y</a:t>
            </a:r>
            <a:r>
              <a:rPr lang="cs-CZ" baseline="30000" dirty="0" smtClean="0"/>
              <a:t>3</a:t>
            </a:r>
            <a:r>
              <a:rPr lang="cs-CZ" dirty="0" smtClean="0"/>
              <a:t>+6x</a:t>
            </a:r>
            <a:r>
              <a:rPr lang="cs-CZ" baseline="30000" dirty="0" smtClean="0"/>
              <a:t>3</a:t>
            </a:r>
            <a:r>
              <a:rPr lang="cs-CZ" dirty="0" smtClean="0"/>
              <a:t>y</a:t>
            </a:r>
            <a:r>
              <a:rPr lang="cs-CZ" baseline="30000" dirty="0" smtClean="0"/>
              <a:t>2</a:t>
            </a:r>
            <a:r>
              <a:rPr lang="cs-CZ" dirty="0" smtClean="0"/>
              <a:t>=</a:t>
            </a:r>
            <a:r>
              <a:rPr lang="cs-CZ" dirty="0" smtClean="0">
                <a:solidFill>
                  <a:srgbClr val="FF0000"/>
                </a:solidFill>
              </a:rPr>
              <a:t>2</a:t>
            </a:r>
            <a:r>
              <a:rPr lang="cs-CZ" dirty="0" smtClean="0"/>
              <a:t>.2.</a:t>
            </a:r>
            <a:r>
              <a:rPr lang="cs-CZ" dirty="0">
                <a:solidFill>
                  <a:srgbClr val="FF0000"/>
                </a:solidFill>
              </a:rPr>
              <a:t>x.x</a:t>
            </a:r>
            <a:r>
              <a:rPr lang="cs-CZ" dirty="0" smtClean="0"/>
              <a:t>.</a:t>
            </a:r>
            <a:r>
              <a:rPr lang="cs-CZ" dirty="0">
                <a:solidFill>
                  <a:srgbClr val="FF0000"/>
                </a:solidFill>
              </a:rPr>
              <a:t>y.y</a:t>
            </a:r>
            <a:r>
              <a:rPr lang="cs-CZ" dirty="0" smtClean="0"/>
              <a:t>.y+</a:t>
            </a:r>
            <a:r>
              <a:rPr lang="cs-CZ" dirty="0">
                <a:solidFill>
                  <a:srgbClr val="FF0000"/>
                </a:solidFill>
              </a:rPr>
              <a:t>2</a:t>
            </a:r>
            <a:r>
              <a:rPr lang="cs-CZ" dirty="0" smtClean="0"/>
              <a:t>.3.</a:t>
            </a:r>
            <a:r>
              <a:rPr lang="cs-CZ" dirty="0">
                <a:solidFill>
                  <a:srgbClr val="FF0000"/>
                </a:solidFill>
              </a:rPr>
              <a:t>x.x</a:t>
            </a:r>
            <a:r>
              <a:rPr lang="cs-CZ" dirty="0" smtClean="0"/>
              <a:t>.x.</a:t>
            </a:r>
            <a:r>
              <a:rPr lang="cs-CZ" dirty="0">
                <a:solidFill>
                  <a:srgbClr val="FF0000"/>
                </a:solidFill>
              </a:rPr>
              <a:t>y.y</a:t>
            </a:r>
            <a:r>
              <a:rPr lang="cs-CZ" dirty="0" smtClean="0"/>
              <a:t>=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1302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Mnohočleny - vytýkání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4x</a:t>
            </a:r>
            <a:r>
              <a:rPr lang="cs-CZ" baseline="30000" dirty="0" smtClean="0"/>
              <a:t>2</a:t>
            </a:r>
            <a:r>
              <a:rPr lang="cs-CZ" dirty="0" smtClean="0"/>
              <a:t>y</a:t>
            </a:r>
            <a:r>
              <a:rPr lang="cs-CZ" baseline="30000" dirty="0" smtClean="0"/>
              <a:t>3</a:t>
            </a:r>
            <a:r>
              <a:rPr lang="cs-CZ" dirty="0" smtClean="0"/>
              <a:t>+6x</a:t>
            </a:r>
            <a:r>
              <a:rPr lang="cs-CZ" baseline="30000" dirty="0" smtClean="0"/>
              <a:t>3</a:t>
            </a:r>
            <a:r>
              <a:rPr lang="cs-CZ" dirty="0" smtClean="0"/>
              <a:t>y</a:t>
            </a:r>
            <a:r>
              <a:rPr lang="cs-CZ" baseline="30000" dirty="0" smtClean="0"/>
              <a:t>2</a:t>
            </a:r>
          </a:p>
          <a:p>
            <a:pPr marL="0" indent="0">
              <a:buNone/>
            </a:pPr>
            <a:r>
              <a:rPr lang="cs-CZ" dirty="0" smtClean="0"/>
              <a:t>4x</a:t>
            </a:r>
            <a:r>
              <a:rPr lang="cs-CZ" baseline="30000" dirty="0" smtClean="0"/>
              <a:t>2</a:t>
            </a:r>
            <a:r>
              <a:rPr lang="cs-CZ" dirty="0" smtClean="0"/>
              <a:t>y</a:t>
            </a:r>
            <a:r>
              <a:rPr lang="cs-CZ" baseline="30000" dirty="0" smtClean="0"/>
              <a:t>3</a:t>
            </a:r>
            <a:r>
              <a:rPr lang="cs-CZ" dirty="0" smtClean="0"/>
              <a:t>+6x</a:t>
            </a:r>
            <a:r>
              <a:rPr lang="cs-CZ" baseline="30000" dirty="0" smtClean="0"/>
              <a:t>3</a:t>
            </a:r>
            <a:r>
              <a:rPr lang="cs-CZ" dirty="0" smtClean="0"/>
              <a:t>y</a:t>
            </a:r>
            <a:r>
              <a:rPr lang="cs-CZ" baseline="30000" dirty="0" smtClean="0"/>
              <a:t>2</a:t>
            </a:r>
            <a:r>
              <a:rPr lang="cs-CZ" dirty="0" smtClean="0"/>
              <a:t>=</a:t>
            </a:r>
            <a:r>
              <a:rPr lang="cs-CZ" dirty="0" smtClean="0">
                <a:solidFill>
                  <a:srgbClr val="FF0000"/>
                </a:solidFill>
              </a:rPr>
              <a:t>2</a:t>
            </a:r>
            <a:r>
              <a:rPr lang="cs-CZ" dirty="0" smtClean="0"/>
              <a:t>.2.</a:t>
            </a:r>
            <a:r>
              <a:rPr lang="cs-CZ" dirty="0">
                <a:solidFill>
                  <a:srgbClr val="FF0000"/>
                </a:solidFill>
              </a:rPr>
              <a:t>x.x</a:t>
            </a:r>
            <a:r>
              <a:rPr lang="cs-CZ" dirty="0" smtClean="0"/>
              <a:t>.</a:t>
            </a:r>
            <a:r>
              <a:rPr lang="cs-CZ" dirty="0">
                <a:solidFill>
                  <a:srgbClr val="FF0000"/>
                </a:solidFill>
              </a:rPr>
              <a:t>y.y</a:t>
            </a:r>
            <a:r>
              <a:rPr lang="cs-CZ" dirty="0" smtClean="0"/>
              <a:t>.y+</a:t>
            </a:r>
            <a:r>
              <a:rPr lang="cs-CZ" dirty="0">
                <a:solidFill>
                  <a:srgbClr val="FF0000"/>
                </a:solidFill>
              </a:rPr>
              <a:t>2</a:t>
            </a:r>
            <a:r>
              <a:rPr lang="cs-CZ" dirty="0" smtClean="0"/>
              <a:t>.3.</a:t>
            </a:r>
            <a:r>
              <a:rPr lang="cs-CZ" dirty="0">
                <a:solidFill>
                  <a:srgbClr val="FF0000"/>
                </a:solidFill>
              </a:rPr>
              <a:t>x.x</a:t>
            </a:r>
            <a:r>
              <a:rPr lang="cs-CZ" dirty="0" smtClean="0"/>
              <a:t>.x.</a:t>
            </a:r>
            <a:r>
              <a:rPr lang="cs-CZ" dirty="0">
                <a:solidFill>
                  <a:srgbClr val="FF0000"/>
                </a:solidFill>
              </a:rPr>
              <a:t>y.y</a:t>
            </a:r>
            <a:r>
              <a:rPr lang="cs-CZ" dirty="0" smtClean="0"/>
              <a:t>=</a:t>
            </a:r>
          </a:p>
        </p:txBody>
      </p:sp>
      <p:sp>
        <p:nvSpPr>
          <p:cNvPr id="4" name="Zaoblený obdélníkový popisek 3"/>
          <p:cNvSpPr/>
          <p:nvPr/>
        </p:nvSpPr>
        <p:spPr>
          <a:xfrm>
            <a:off x="4283968" y="3861048"/>
            <a:ext cx="3937992" cy="936104"/>
          </a:xfrm>
          <a:prstGeom prst="wedgeRoundRectCallout">
            <a:avLst>
              <a:gd name="adj1" fmla="val -60915"/>
              <a:gd name="adj2" fmla="val -168912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Po zjištění stejných hodnot ze všech členů tyto </a:t>
            </a:r>
            <a:r>
              <a:rPr lang="cs-CZ" dirty="0" err="1" smtClean="0">
                <a:solidFill>
                  <a:schemeClr val="tx1"/>
                </a:solidFill>
              </a:rPr>
              <a:t>vytknem</a:t>
            </a:r>
            <a:r>
              <a:rPr lang="cs-CZ" dirty="0" smtClean="0">
                <a:solidFill>
                  <a:schemeClr val="tx1"/>
                </a:solidFill>
              </a:rPr>
              <a:t> před závorku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335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Mnohočleny - vytýkání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4x</a:t>
            </a:r>
            <a:r>
              <a:rPr lang="cs-CZ" baseline="30000" dirty="0" smtClean="0"/>
              <a:t>2</a:t>
            </a:r>
            <a:r>
              <a:rPr lang="cs-CZ" dirty="0" smtClean="0"/>
              <a:t>y</a:t>
            </a:r>
            <a:r>
              <a:rPr lang="cs-CZ" baseline="30000" dirty="0" smtClean="0"/>
              <a:t>3</a:t>
            </a:r>
            <a:r>
              <a:rPr lang="cs-CZ" dirty="0" smtClean="0"/>
              <a:t>+6x</a:t>
            </a:r>
            <a:r>
              <a:rPr lang="cs-CZ" baseline="30000" dirty="0" smtClean="0"/>
              <a:t>3</a:t>
            </a:r>
            <a:r>
              <a:rPr lang="cs-CZ" dirty="0" smtClean="0"/>
              <a:t>y</a:t>
            </a:r>
            <a:r>
              <a:rPr lang="cs-CZ" baseline="30000" dirty="0" smtClean="0"/>
              <a:t>2</a:t>
            </a:r>
          </a:p>
          <a:p>
            <a:pPr marL="0" indent="0">
              <a:buNone/>
            </a:pPr>
            <a:r>
              <a:rPr lang="cs-CZ" dirty="0" smtClean="0"/>
              <a:t>4x</a:t>
            </a:r>
            <a:r>
              <a:rPr lang="cs-CZ" baseline="30000" dirty="0" smtClean="0"/>
              <a:t>2</a:t>
            </a:r>
            <a:r>
              <a:rPr lang="cs-CZ" dirty="0" smtClean="0"/>
              <a:t>y</a:t>
            </a:r>
            <a:r>
              <a:rPr lang="cs-CZ" baseline="30000" dirty="0" smtClean="0"/>
              <a:t>3</a:t>
            </a:r>
            <a:r>
              <a:rPr lang="cs-CZ" dirty="0" smtClean="0"/>
              <a:t>+6x</a:t>
            </a:r>
            <a:r>
              <a:rPr lang="cs-CZ" baseline="30000" dirty="0" smtClean="0"/>
              <a:t>3</a:t>
            </a:r>
            <a:r>
              <a:rPr lang="cs-CZ" dirty="0" smtClean="0"/>
              <a:t>y</a:t>
            </a:r>
            <a:r>
              <a:rPr lang="cs-CZ" baseline="30000" dirty="0" smtClean="0"/>
              <a:t>2</a:t>
            </a:r>
            <a:r>
              <a:rPr lang="cs-CZ" dirty="0" smtClean="0"/>
              <a:t>=</a:t>
            </a:r>
            <a:r>
              <a:rPr lang="cs-CZ" dirty="0" smtClean="0">
                <a:solidFill>
                  <a:srgbClr val="FF0000"/>
                </a:solidFill>
              </a:rPr>
              <a:t>2</a:t>
            </a:r>
            <a:r>
              <a:rPr lang="cs-CZ" dirty="0" smtClean="0"/>
              <a:t>.2.</a:t>
            </a:r>
            <a:r>
              <a:rPr lang="cs-CZ" dirty="0">
                <a:solidFill>
                  <a:srgbClr val="FF0000"/>
                </a:solidFill>
              </a:rPr>
              <a:t>x.x</a:t>
            </a:r>
            <a:r>
              <a:rPr lang="cs-CZ" dirty="0" smtClean="0"/>
              <a:t>.</a:t>
            </a:r>
            <a:r>
              <a:rPr lang="cs-CZ" dirty="0">
                <a:solidFill>
                  <a:srgbClr val="FF0000"/>
                </a:solidFill>
              </a:rPr>
              <a:t>y.y</a:t>
            </a:r>
            <a:r>
              <a:rPr lang="cs-CZ" dirty="0" smtClean="0"/>
              <a:t>.y+</a:t>
            </a:r>
            <a:r>
              <a:rPr lang="cs-CZ" dirty="0">
                <a:solidFill>
                  <a:srgbClr val="FF0000"/>
                </a:solidFill>
              </a:rPr>
              <a:t>2</a:t>
            </a:r>
            <a:r>
              <a:rPr lang="cs-CZ" dirty="0" smtClean="0"/>
              <a:t>.3.</a:t>
            </a:r>
            <a:r>
              <a:rPr lang="cs-CZ" dirty="0">
                <a:solidFill>
                  <a:srgbClr val="FF0000"/>
                </a:solidFill>
              </a:rPr>
              <a:t>x.x</a:t>
            </a:r>
            <a:r>
              <a:rPr lang="cs-CZ" dirty="0" smtClean="0"/>
              <a:t>.x.</a:t>
            </a:r>
            <a:r>
              <a:rPr lang="cs-CZ" dirty="0">
                <a:solidFill>
                  <a:srgbClr val="FF0000"/>
                </a:solidFill>
              </a:rPr>
              <a:t>y.y</a:t>
            </a:r>
            <a:r>
              <a:rPr lang="cs-CZ" dirty="0" smtClean="0"/>
              <a:t>=</a:t>
            </a:r>
          </a:p>
          <a:p>
            <a:pPr marL="0" indent="0">
              <a:buNone/>
            </a:pPr>
            <a:r>
              <a:rPr lang="cs-CZ" dirty="0" smtClean="0"/>
              <a:t>=</a:t>
            </a:r>
            <a:r>
              <a:rPr lang="cs-CZ" dirty="0">
                <a:solidFill>
                  <a:srgbClr val="FF0000"/>
                </a:solidFill>
              </a:rPr>
              <a:t>2</a:t>
            </a:r>
            <a:r>
              <a:rPr lang="cs-CZ" dirty="0" smtClean="0"/>
              <a:t>.</a:t>
            </a:r>
            <a:r>
              <a:rPr lang="cs-CZ" dirty="0">
                <a:solidFill>
                  <a:srgbClr val="FF0000"/>
                </a:solidFill>
              </a:rPr>
              <a:t>x</a:t>
            </a:r>
            <a:r>
              <a:rPr lang="cs-CZ" dirty="0" smtClean="0"/>
              <a:t>.</a:t>
            </a:r>
            <a:r>
              <a:rPr lang="cs-CZ" dirty="0">
                <a:solidFill>
                  <a:srgbClr val="FF0000"/>
                </a:solidFill>
              </a:rPr>
              <a:t>x</a:t>
            </a:r>
            <a:r>
              <a:rPr lang="cs-CZ" dirty="0" smtClean="0"/>
              <a:t>.</a:t>
            </a:r>
            <a:r>
              <a:rPr lang="cs-CZ" dirty="0">
                <a:solidFill>
                  <a:srgbClr val="FF0000"/>
                </a:solidFill>
              </a:rPr>
              <a:t>y</a:t>
            </a:r>
            <a:r>
              <a:rPr lang="cs-CZ" dirty="0" smtClean="0"/>
              <a:t>.</a:t>
            </a:r>
            <a:r>
              <a:rPr lang="cs-CZ" dirty="0" smtClean="0">
                <a:solidFill>
                  <a:srgbClr val="FF0000"/>
                </a:solidFill>
              </a:rPr>
              <a:t>y</a:t>
            </a:r>
            <a:r>
              <a:rPr lang="cs-CZ" dirty="0" smtClean="0"/>
              <a:t>.(2y+3x)</a:t>
            </a:r>
            <a:endParaRPr lang="cs-CZ" dirty="0"/>
          </a:p>
        </p:txBody>
      </p:sp>
      <p:sp>
        <p:nvSpPr>
          <p:cNvPr id="4" name="Zaoblený obdélníkový popisek 3"/>
          <p:cNvSpPr/>
          <p:nvPr/>
        </p:nvSpPr>
        <p:spPr>
          <a:xfrm>
            <a:off x="4283968" y="3861048"/>
            <a:ext cx="3937992" cy="936104"/>
          </a:xfrm>
          <a:prstGeom prst="wedgeRoundRectCallout">
            <a:avLst>
              <a:gd name="adj1" fmla="val -109013"/>
              <a:gd name="adj2" fmla="val -101465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Po zjištění stejných hodnot ze všech členů tyto </a:t>
            </a:r>
            <a:r>
              <a:rPr lang="cs-CZ" dirty="0" err="1" smtClean="0">
                <a:solidFill>
                  <a:schemeClr val="tx1"/>
                </a:solidFill>
              </a:rPr>
              <a:t>vytknem</a:t>
            </a:r>
            <a:r>
              <a:rPr lang="cs-CZ" dirty="0" smtClean="0">
                <a:solidFill>
                  <a:schemeClr val="tx1"/>
                </a:solidFill>
              </a:rPr>
              <a:t> před závorku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009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Mnohočleny - vytýkání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4x</a:t>
            </a:r>
            <a:r>
              <a:rPr lang="cs-CZ" baseline="30000" dirty="0" smtClean="0"/>
              <a:t>2</a:t>
            </a:r>
            <a:r>
              <a:rPr lang="cs-CZ" dirty="0" smtClean="0"/>
              <a:t>y</a:t>
            </a:r>
            <a:r>
              <a:rPr lang="cs-CZ" baseline="30000" dirty="0" smtClean="0"/>
              <a:t>3</a:t>
            </a:r>
            <a:r>
              <a:rPr lang="cs-CZ" dirty="0" smtClean="0"/>
              <a:t>+6x</a:t>
            </a:r>
            <a:r>
              <a:rPr lang="cs-CZ" baseline="30000" dirty="0" smtClean="0"/>
              <a:t>3</a:t>
            </a:r>
            <a:r>
              <a:rPr lang="cs-CZ" dirty="0" smtClean="0"/>
              <a:t>y</a:t>
            </a:r>
            <a:r>
              <a:rPr lang="cs-CZ" baseline="30000" dirty="0" smtClean="0"/>
              <a:t>2</a:t>
            </a:r>
          </a:p>
          <a:p>
            <a:pPr marL="0" indent="0">
              <a:buNone/>
            </a:pPr>
            <a:r>
              <a:rPr lang="cs-CZ" dirty="0" smtClean="0"/>
              <a:t>4x</a:t>
            </a:r>
            <a:r>
              <a:rPr lang="cs-CZ" baseline="30000" dirty="0" smtClean="0"/>
              <a:t>2</a:t>
            </a:r>
            <a:r>
              <a:rPr lang="cs-CZ" dirty="0" smtClean="0"/>
              <a:t>y</a:t>
            </a:r>
            <a:r>
              <a:rPr lang="cs-CZ" baseline="30000" dirty="0" smtClean="0"/>
              <a:t>3</a:t>
            </a:r>
            <a:r>
              <a:rPr lang="cs-CZ" dirty="0" smtClean="0"/>
              <a:t>+6x</a:t>
            </a:r>
            <a:r>
              <a:rPr lang="cs-CZ" baseline="30000" dirty="0" smtClean="0"/>
              <a:t>3</a:t>
            </a:r>
            <a:r>
              <a:rPr lang="cs-CZ" dirty="0" smtClean="0"/>
              <a:t>y</a:t>
            </a:r>
            <a:r>
              <a:rPr lang="cs-CZ" baseline="30000" dirty="0" smtClean="0"/>
              <a:t>2</a:t>
            </a:r>
            <a:r>
              <a:rPr lang="cs-CZ" dirty="0" smtClean="0"/>
              <a:t>=</a:t>
            </a:r>
            <a:r>
              <a:rPr lang="cs-CZ" dirty="0" smtClean="0">
                <a:solidFill>
                  <a:srgbClr val="FF0000"/>
                </a:solidFill>
              </a:rPr>
              <a:t>2</a:t>
            </a:r>
            <a:r>
              <a:rPr lang="cs-CZ" dirty="0" smtClean="0"/>
              <a:t>.2.</a:t>
            </a:r>
            <a:r>
              <a:rPr lang="cs-CZ" dirty="0">
                <a:solidFill>
                  <a:srgbClr val="FF0000"/>
                </a:solidFill>
              </a:rPr>
              <a:t>x.x</a:t>
            </a:r>
            <a:r>
              <a:rPr lang="cs-CZ" dirty="0" smtClean="0"/>
              <a:t>.</a:t>
            </a:r>
            <a:r>
              <a:rPr lang="cs-CZ" dirty="0">
                <a:solidFill>
                  <a:srgbClr val="FF0000"/>
                </a:solidFill>
              </a:rPr>
              <a:t>y.y</a:t>
            </a:r>
            <a:r>
              <a:rPr lang="cs-CZ" dirty="0" smtClean="0"/>
              <a:t>.y+</a:t>
            </a:r>
            <a:r>
              <a:rPr lang="cs-CZ" dirty="0">
                <a:solidFill>
                  <a:srgbClr val="FF0000"/>
                </a:solidFill>
              </a:rPr>
              <a:t>2</a:t>
            </a:r>
            <a:r>
              <a:rPr lang="cs-CZ" dirty="0" smtClean="0"/>
              <a:t>.3.</a:t>
            </a:r>
            <a:r>
              <a:rPr lang="cs-CZ" dirty="0">
                <a:solidFill>
                  <a:srgbClr val="FF0000"/>
                </a:solidFill>
              </a:rPr>
              <a:t>x.x</a:t>
            </a:r>
            <a:r>
              <a:rPr lang="cs-CZ" dirty="0" smtClean="0"/>
              <a:t>.x.</a:t>
            </a:r>
            <a:r>
              <a:rPr lang="cs-CZ" dirty="0">
                <a:solidFill>
                  <a:srgbClr val="FF0000"/>
                </a:solidFill>
              </a:rPr>
              <a:t>y.y</a:t>
            </a:r>
            <a:r>
              <a:rPr lang="cs-CZ" dirty="0" smtClean="0"/>
              <a:t>=</a:t>
            </a:r>
          </a:p>
          <a:p>
            <a:pPr marL="0" indent="0">
              <a:buNone/>
            </a:pPr>
            <a:r>
              <a:rPr lang="cs-CZ" dirty="0" smtClean="0"/>
              <a:t>=</a:t>
            </a:r>
            <a:r>
              <a:rPr lang="cs-CZ" dirty="0">
                <a:solidFill>
                  <a:srgbClr val="FF0000"/>
                </a:solidFill>
              </a:rPr>
              <a:t>2</a:t>
            </a:r>
            <a:r>
              <a:rPr lang="cs-CZ" dirty="0" smtClean="0"/>
              <a:t>.</a:t>
            </a:r>
            <a:r>
              <a:rPr lang="cs-CZ" dirty="0">
                <a:solidFill>
                  <a:srgbClr val="FF0000"/>
                </a:solidFill>
              </a:rPr>
              <a:t>x</a:t>
            </a:r>
            <a:r>
              <a:rPr lang="cs-CZ" dirty="0" smtClean="0"/>
              <a:t>.</a:t>
            </a:r>
            <a:r>
              <a:rPr lang="cs-CZ" dirty="0">
                <a:solidFill>
                  <a:srgbClr val="FF0000"/>
                </a:solidFill>
              </a:rPr>
              <a:t>x</a:t>
            </a:r>
            <a:r>
              <a:rPr lang="cs-CZ" dirty="0" smtClean="0"/>
              <a:t>.</a:t>
            </a:r>
            <a:r>
              <a:rPr lang="cs-CZ" dirty="0">
                <a:solidFill>
                  <a:srgbClr val="FF0000"/>
                </a:solidFill>
              </a:rPr>
              <a:t>y</a:t>
            </a:r>
            <a:r>
              <a:rPr lang="cs-CZ" dirty="0" smtClean="0"/>
              <a:t>.</a:t>
            </a:r>
            <a:r>
              <a:rPr lang="cs-CZ" dirty="0" smtClean="0">
                <a:solidFill>
                  <a:srgbClr val="FF0000"/>
                </a:solidFill>
              </a:rPr>
              <a:t>y</a:t>
            </a:r>
            <a:r>
              <a:rPr lang="cs-CZ" dirty="0" smtClean="0"/>
              <a:t>.(2y+3x) = 2x</a:t>
            </a:r>
            <a:r>
              <a:rPr lang="cs-CZ" baseline="30000" dirty="0"/>
              <a:t>2</a:t>
            </a:r>
            <a:r>
              <a:rPr lang="cs-CZ" dirty="0" smtClean="0"/>
              <a:t>y</a:t>
            </a:r>
            <a:r>
              <a:rPr lang="cs-CZ" baseline="30000" dirty="0"/>
              <a:t>2</a:t>
            </a:r>
            <a:r>
              <a:rPr lang="cs-CZ" dirty="0" smtClean="0"/>
              <a:t>(2y+3x)</a:t>
            </a:r>
            <a:endParaRPr lang="cs-CZ" dirty="0"/>
          </a:p>
        </p:txBody>
      </p:sp>
      <p:sp>
        <p:nvSpPr>
          <p:cNvPr id="4" name="Zaoblený obdélníkový popisek 3"/>
          <p:cNvSpPr/>
          <p:nvPr/>
        </p:nvSpPr>
        <p:spPr>
          <a:xfrm>
            <a:off x="4283968" y="3861048"/>
            <a:ext cx="3937992" cy="936104"/>
          </a:xfrm>
          <a:prstGeom prst="wedgeRoundRectCallout">
            <a:avLst>
              <a:gd name="adj1" fmla="val -109013"/>
              <a:gd name="adj2" fmla="val -101465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Po zjištění stejných hodnot ze všech členů tyto </a:t>
            </a:r>
            <a:r>
              <a:rPr lang="cs-CZ" dirty="0" err="1" smtClean="0">
                <a:solidFill>
                  <a:schemeClr val="tx1"/>
                </a:solidFill>
              </a:rPr>
              <a:t>vytknem</a:t>
            </a:r>
            <a:r>
              <a:rPr lang="cs-CZ" dirty="0" smtClean="0">
                <a:solidFill>
                  <a:schemeClr val="tx1"/>
                </a:solidFill>
              </a:rPr>
              <a:t> před závorku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426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Mnohočleny - vytýkání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8a</a:t>
            </a:r>
            <a:r>
              <a:rPr lang="cs-CZ" baseline="30000" dirty="0" smtClean="0"/>
              <a:t>3</a:t>
            </a:r>
            <a:r>
              <a:rPr lang="cs-CZ" dirty="0" smtClean="0"/>
              <a:t>b</a:t>
            </a:r>
            <a:r>
              <a:rPr lang="cs-CZ" baseline="30000" dirty="0" smtClean="0"/>
              <a:t>2</a:t>
            </a:r>
            <a:r>
              <a:rPr lang="cs-CZ" dirty="0" smtClean="0"/>
              <a:t>+20ab</a:t>
            </a:r>
            <a:r>
              <a:rPr lang="cs-CZ" baseline="30000" dirty="0" smtClean="0"/>
              <a:t>4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15a</a:t>
            </a:r>
            <a:r>
              <a:rPr lang="cs-CZ" baseline="30000" dirty="0" smtClean="0"/>
              <a:t>2</a:t>
            </a:r>
            <a:r>
              <a:rPr lang="cs-CZ" dirty="0" smtClean="0"/>
              <a:t>b+20ab</a:t>
            </a:r>
            <a:r>
              <a:rPr lang="cs-CZ" baseline="30000" dirty="0" smtClean="0"/>
              <a:t>3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</a:t>
            </a:r>
            <a:r>
              <a:rPr lang="cs-CZ" baseline="30000" dirty="0" smtClean="0"/>
              <a:t>3</a:t>
            </a:r>
            <a:r>
              <a:rPr lang="cs-CZ" dirty="0" smtClean="0"/>
              <a:t>b</a:t>
            </a:r>
            <a:r>
              <a:rPr lang="cs-CZ" baseline="30000" dirty="0" smtClean="0"/>
              <a:t>2</a:t>
            </a:r>
            <a:r>
              <a:rPr lang="cs-CZ" dirty="0" smtClean="0"/>
              <a:t>+2ab</a:t>
            </a:r>
            <a:r>
              <a:rPr lang="cs-CZ" baseline="30000" dirty="0" smtClean="0"/>
              <a:t>4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8b</a:t>
            </a:r>
            <a:r>
              <a:rPr lang="cs-CZ" baseline="30000" dirty="0" smtClean="0"/>
              <a:t>2</a:t>
            </a:r>
            <a:r>
              <a:rPr lang="cs-CZ" dirty="0" smtClean="0"/>
              <a:t>+22ab</a:t>
            </a:r>
            <a:endParaRPr lang="cs-CZ" baseline="30000" dirty="0" smtClean="0"/>
          </a:p>
          <a:p>
            <a:pPr marL="514350" indent="-514350">
              <a:buFont typeface="+mj-lt"/>
              <a:buAutoNum type="arabicPeriod"/>
            </a:pPr>
            <a:endParaRPr lang="cs-CZ" baseline="30000" dirty="0"/>
          </a:p>
        </p:txBody>
      </p:sp>
    </p:spTree>
    <p:extLst>
      <p:ext uri="{BB962C8B-B14F-4D97-AF65-F5344CB8AC3E}">
        <p14:creationId xmlns:p14="http://schemas.microsoft.com/office/powerpoint/2010/main" val="244699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Mnohočleny - vytýkání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8a</a:t>
            </a:r>
            <a:r>
              <a:rPr lang="cs-CZ" baseline="30000" dirty="0" smtClean="0"/>
              <a:t>3</a:t>
            </a:r>
            <a:r>
              <a:rPr lang="cs-CZ" dirty="0" smtClean="0"/>
              <a:t>b</a:t>
            </a:r>
            <a:r>
              <a:rPr lang="cs-CZ" baseline="30000" dirty="0" smtClean="0"/>
              <a:t>2</a:t>
            </a:r>
            <a:r>
              <a:rPr lang="cs-CZ" dirty="0" smtClean="0"/>
              <a:t>+20ab</a:t>
            </a:r>
            <a:r>
              <a:rPr lang="cs-CZ" baseline="30000" dirty="0" smtClean="0"/>
              <a:t>4</a:t>
            </a:r>
            <a:r>
              <a:rPr lang="cs-CZ" dirty="0" smtClean="0"/>
              <a:t> = 4ab</a:t>
            </a:r>
            <a:r>
              <a:rPr lang="cs-CZ" baseline="30000" dirty="0" smtClean="0"/>
              <a:t>2</a:t>
            </a:r>
            <a:r>
              <a:rPr lang="cs-CZ" dirty="0" smtClean="0"/>
              <a:t>(2a</a:t>
            </a:r>
            <a:r>
              <a:rPr lang="cs-CZ" baseline="30000" dirty="0"/>
              <a:t>2</a:t>
            </a:r>
            <a:r>
              <a:rPr lang="cs-CZ" dirty="0" smtClean="0"/>
              <a:t>+5b</a:t>
            </a:r>
            <a:r>
              <a:rPr lang="cs-CZ" baseline="30000" dirty="0"/>
              <a:t>2</a:t>
            </a:r>
            <a:r>
              <a:rPr lang="cs-CZ" dirty="0" smtClean="0"/>
              <a:t>)</a:t>
            </a:r>
            <a:endParaRPr lang="cs-CZ" baseline="30000" dirty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15a</a:t>
            </a:r>
            <a:r>
              <a:rPr lang="cs-CZ" baseline="30000" dirty="0" smtClean="0"/>
              <a:t>2</a:t>
            </a:r>
            <a:r>
              <a:rPr lang="cs-CZ" dirty="0" smtClean="0"/>
              <a:t>b+20ab</a:t>
            </a:r>
            <a:r>
              <a:rPr lang="cs-CZ" baseline="30000" dirty="0" smtClean="0"/>
              <a:t>3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</a:t>
            </a:r>
            <a:r>
              <a:rPr lang="cs-CZ" baseline="30000" dirty="0" smtClean="0"/>
              <a:t>3</a:t>
            </a:r>
            <a:r>
              <a:rPr lang="cs-CZ" dirty="0" smtClean="0"/>
              <a:t>b</a:t>
            </a:r>
            <a:r>
              <a:rPr lang="cs-CZ" baseline="30000" dirty="0" smtClean="0"/>
              <a:t>2</a:t>
            </a:r>
            <a:r>
              <a:rPr lang="cs-CZ" dirty="0" smtClean="0"/>
              <a:t>+2ab</a:t>
            </a:r>
            <a:r>
              <a:rPr lang="cs-CZ" baseline="30000" dirty="0" smtClean="0"/>
              <a:t>4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8b</a:t>
            </a:r>
            <a:r>
              <a:rPr lang="cs-CZ" baseline="30000" dirty="0" smtClean="0"/>
              <a:t>2</a:t>
            </a:r>
            <a:r>
              <a:rPr lang="cs-CZ" dirty="0" smtClean="0"/>
              <a:t>+22ab</a:t>
            </a:r>
            <a:endParaRPr lang="cs-CZ" baseline="30000" dirty="0" smtClean="0"/>
          </a:p>
          <a:p>
            <a:pPr marL="514350" indent="-514350">
              <a:buFont typeface="+mj-lt"/>
              <a:buAutoNum type="arabicPeriod"/>
            </a:pPr>
            <a:endParaRPr lang="cs-CZ" baseline="30000" dirty="0"/>
          </a:p>
        </p:txBody>
      </p:sp>
    </p:spTree>
    <p:extLst>
      <p:ext uri="{BB962C8B-B14F-4D97-AF65-F5344CB8AC3E}">
        <p14:creationId xmlns:p14="http://schemas.microsoft.com/office/powerpoint/2010/main" val="190543269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210</Words>
  <Application>Microsoft Office PowerPoint</Application>
  <PresentationFormat>Předvádění na obrazovce (4:3)</PresentationFormat>
  <Paragraphs>56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Prezentace aplikace PowerPoint</vt:lpstr>
      <vt:lpstr>Mnohočleny</vt:lpstr>
      <vt:lpstr>Mnohočleny - vytýkání</vt:lpstr>
      <vt:lpstr>Mnohočleny - vytýkání</vt:lpstr>
      <vt:lpstr>Mnohočleny - vytýkání</vt:lpstr>
      <vt:lpstr>Mnohočleny - vytýkání</vt:lpstr>
      <vt:lpstr>Mnohočleny - vytýkání</vt:lpstr>
      <vt:lpstr>Mnohočleny - vytýkání</vt:lpstr>
      <vt:lpstr>Mnohočleny - vytýkání</vt:lpstr>
      <vt:lpstr>Mnohočleny - vytýkání</vt:lpstr>
      <vt:lpstr>Mnohočleny - vytýkání</vt:lpstr>
      <vt:lpstr>Mnohočleny - vytýkání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Mnohočleny</dc:title>
  <dc:creator>PRAK</dc:creator>
  <cp:lastModifiedBy>František Buriánek</cp:lastModifiedBy>
  <cp:revision>6</cp:revision>
  <dcterms:created xsi:type="dcterms:W3CDTF">2013-03-26T04:42:07Z</dcterms:created>
  <dcterms:modified xsi:type="dcterms:W3CDTF">2013-06-24T10:07:38Z</dcterms:modified>
</cp:coreProperties>
</file>