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216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1EE2-E004-4D50-BB4F-8466708128FE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22C5-A6F8-4DEC-89AD-7C1FCFFFAF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8298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1EE2-E004-4D50-BB4F-8466708128FE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22C5-A6F8-4DEC-89AD-7C1FCFFFAF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422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1EE2-E004-4D50-BB4F-8466708128FE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22C5-A6F8-4DEC-89AD-7C1FCFFFAF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346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1EE2-E004-4D50-BB4F-8466708128FE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22C5-A6F8-4DEC-89AD-7C1FCFFFAF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417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1EE2-E004-4D50-BB4F-8466708128FE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22C5-A6F8-4DEC-89AD-7C1FCFFFAF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3684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1EE2-E004-4D50-BB4F-8466708128FE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22C5-A6F8-4DEC-89AD-7C1FCFFFAF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4499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1EE2-E004-4D50-BB4F-8466708128FE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22C5-A6F8-4DEC-89AD-7C1FCFFFAF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2191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1EE2-E004-4D50-BB4F-8466708128FE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22C5-A6F8-4DEC-89AD-7C1FCFFFAF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4520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1EE2-E004-4D50-BB4F-8466708128FE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22C5-A6F8-4DEC-89AD-7C1FCFFFAF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153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1EE2-E004-4D50-BB4F-8466708128FE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22C5-A6F8-4DEC-89AD-7C1FCFFFAF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152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01EE2-E004-4D50-BB4F-8466708128FE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22C5-A6F8-4DEC-89AD-7C1FCFFFAF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1935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01EE2-E004-4D50-BB4F-8466708128FE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122C5-A6F8-4DEC-89AD-7C1FCFFFAF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8625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11188" y="260350"/>
            <a:ext cx="85328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/>
              <a:t>Výukový materiál vytvořený v rámci projektu „EU peníze školám“</a:t>
            </a:r>
          </a:p>
        </p:txBody>
      </p:sp>
      <p:pic>
        <p:nvPicPr>
          <p:cNvPr id="5" name="obrázek 2"/>
          <p:cNvPicPr>
            <a:picLocks noGrp="1" noChangeAspect="1" noChangeArrowheads="1"/>
          </p:cNvPicPr>
          <p:nvPr>
            <p:ph type="title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55875" y="692150"/>
            <a:ext cx="4659313" cy="1143000"/>
          </a:xfrm>
          <a:noFill/>
        </p:spPr>
      </p:pic>
      <p:sp>
        <p:nvSpPr>
          <p:cNvPr id="6" name="Obdélník 5"/>
          <p:cNvSpPr/>
          <p:nvPr/>
        </p:nvSpPr>
        <p:spPr>
          <a:xfrm>
            <a:off x="971600" y="2204864"/>
            <a:ext cx="727280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Škola: Střední škola právní – Právní akademie, s.r.o.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Typ šablony: III/2 Inovace a zkvalitnění výuky prostřednictvím ICT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Projekt: CZ.1.07/1.5.00/34.0236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Tematická oblast: </a:t>
            </a:r>
            <a:r>
              <a:rPr lang="cs-CZ" dirty="0" smtClean="0"/>
              <a:t>Matematika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Autor: </a:t>
            </a:r>
            <a:r>
              <a:rPr lang="cs-CZ" dirty="0" smtClean="0"/>
              <a:t>Mgr. František Buriánek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Téma: </a:t>
            </a:r>
            <a:r>
              <a:rPr lang="cs-CZ" dirty="0" smtClean="0"/>
              <a:t>Rovnice s kombinačním číslem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Číslo materiálu</a:t>
            </a:r>
            <a:r>
              <a:rPr lang="cs-CZ"/>
              <a:t>: </a:t>
            </a:r>
            <a:r>
              <a:rPr lang="cs-CZ" smtClean="0"/>
              <a:t>VY_32_INOVACE_MB_07_Rovnice </a:t>
            </a:r>
            <a:r>
              <a:rPr lang="cs-CZ" dirty="0" smtClean="0"/>
              <a:t>s kombinačním číslem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Datum tvorby: </a:t>
            </a:r>
            <a:r>
              <a:rPr lang="cs-CZ" dirty="0" smtClean="0"/>
              <a:t>27.01.2013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Anotace (ročník): Prezentace je určena pro žáky </a:t>
            </a:r>
            <a:r>
              <a:rPr lang="cs-CZ" dirty="0" smtClean="0"/>
              <a:t>1.ročníku </a:t>
            </a:r>
            <a:r>
              <a:rPr lang="cs-CZ" dirty="0"/>
              <a:t>SŠ,</a:t>
            </a:r>
            <a:br>
              <a:rPr lang="cs-CZ" dirty="0"/>
            </a:br>
            <a:r>
              <a:rPr lang="cs-CZ" dirty="0"/>
              <a:t>slouží k procvičení učiva a ověření znalostí žáků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Klíčová slova: </a:t>
            </a:r>
            <a:r>
              <a:rPr lang="cs-CZ" dirty="0" smtClean="0"/>
              <a:t>Rovnice, kombinační číslo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6826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Rovnice s kombinačním číslem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+5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=12</m:t>
                      </m:r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𝒙</m:t>
                    </m:r>
                    <m:r>
                      <a:rPr lang="cs-CZ" b="1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b="1" dirty="0" smtClean="0"/>
                  <a:t>7</a:t>
                </a:r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5480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Rovnice s kombinačním číslem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  <m:brk m:alnAt="7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+5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+3</m:t>
                              </m:r>
                            </m:e>
                          </m:mr>
                        </m:m>
                      </m:e>
                    </m:d>
                    <m:r>
                      <a:rPr lang="cs-CZ" b="0" i="0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cs-CZ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  <m:brk m:alnAt="7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  <m:r>
                      <a:rPr lang="cs-CZ" b="0" i="1" smtClean="0">
                        <a:latin typeface="Cambria Math"/>
                      </a:rPr>
                      <m:t>−</m:t>
                    </m:r>
                    <m:r>
                      <a:rPr lang="cs-CZ" b="0" i="0" smtClean="0">
                        <a:latin typeface="Cambria Math"/>
                      </a:rPr>
                      <m:t>42</m:t>
                    </m:r>
                  </m:oMath>
                </a14:m>
                <a:endParaRPr lang="cs-CZ" dirty="0" smtClean="0"/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  <m:brk m:alnAt="7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+8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+7</m:t>
                              </m:r>
                            </m:e>
                          </m:mr>
                        </m:m>
                      </m:e>
                    </m:d>
                    <m:r>
                      <a:rPr lang="cs-CZ" b="0" i="0" smtClean="0">
                        <a:latin typeface="Cambria Math"/>
                      </a:rPr>
                      <m:t>=12</m:t>
                    </m:r>
                  </m:oMath>
                </a14:m>
                <a:endParaRPr lang="cs-CZ" b="0" dirty="0" smtClean="0"/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  <m:brk m:alnAt="7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−5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−6</m:t>
                              </m:r>
                            </m:e>
                          </m:mr>
                        </m:m>
                      </m:e>
                    </m:d>
                    <m:r>
                      <a:rPr lang="cs-CZ" b="0" i="0" smtClean="0">
                        <a:latin typeface="Cambria Math"/>
                      </a:rPr>
                      <m:t>=12</m:t>
                    </m:r>
                  </m:oMath>
                </a14:m>
                <a:endParaRPr lang="cs-CZ" b="0" dirty="0" smtClean="0"/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  <m:brk m:alnAt="7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+1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</m:e>
                          </m:mr>
                        </m:m>
                      </m:e>
                    </m:d>
                    <m:r>
                      <a:rPr lang="cs-CZ" b="0" i="0" smtClean="0">
                        <a:latin typeface="Cambria Math"/>
                      </a:rPr>
                      <m:t>=12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156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Rovnice s kombinačním číslem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  <m:brk m:alnAt="7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+5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+3</m:t>
                              </m:r>
                            </m:e>
                          </m:mr>
                        </m:m>
                      </m:e>
                    </m:d>
                    <m:r>
                      <a:rPr lang="cs-CZ" b="0" i="0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cs-CZ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  <m:brk m:alnAt="7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  <m:r>
                      <a:rPr lang="cs-CZ" b="0" i="1" smtClean="0">
                        <a:latin typeface="Cambria Math"/>
                      </a:rPr>
                      <m:t>−</m:t>
                    </m:r>
                    <m:r>
                      <a:rPr lang="cs-CZ" b="0" i="0" smtClean="0">
                        <a:latin typeface="Cambria Math"/>
                      </a:rPr>
                      <m:t>42</m:t>
                    </m:r>
                  </m:oMath>
                </a14:m>
                <a:r>
                  <a:rPr lang="cs-CZ" dirty="0" smtClean="0"/>
                  <a:t>  ……x = 5</a:t>
                </a: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  <m:brk m:alnAt="7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+8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+7</m:t>
                              </m:r>
                            </m:e>
                          </m:mr>
                        </m:m>
                      </m:e>
                    </m:d>
                    <m:r>
                      <a:rPr lang="cs-CZ" b="0" i="0" smtClean="0">
                        <a:latin typeface="Cambria Math"/>
                      </a:rPr>
                      <m:t>=12</m:t>
                    </m:r>
                  </m:oMath>
                </a14:m>
                <a:endParaRPr lang="cs-CZ" b="0" dirty="0" smtClean="0"/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  <m:brk m:alnAt="7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−5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−6</m:t>
                              </m:r>
                            </m:e>
                          </m:mr>
                        </m:m>
                      </m:e>
                    </m:d>
                    <m:r>
                      <a:rPr lang="cs-CZ" b="0" i="0" smtClean="0">
                        <a:latin typeface="Cambria Math"/>
                      </a:rPr>
                      <m:t>=12</m:t>
                    </m:r>
                  </m:oMath>
                </a14:m>
                <a:endParaRPr lang="cs-CZ" b="0" dirty="0" smtClean="0"/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  <m:brk m:alnAt="7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+1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</m:e>
                          </m:mr>
                        </m:m>
                      </m:e>
                    </m:d>
                    <m:r>
                      <a:rPr lang="cs-CZ" b="0" i="0" smtClean="0">
                        <a:latin typeface="Cambria Math"/>
                      </a:rPr>
                      <m:t>=12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5245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Rovnice s kombinačním číslem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  <m:brk m:alnAt="7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+5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+3</m:t>
                              </m:r>
                            </m:e>
                          </m:mr>
                        </m:m>
                      </m:e>
                    </m:d>
                    <m:r>
                      <a:rPr lang="cs-CZ" b="0" i="0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cs-CZ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  <m:brk m:alnAt="7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  <m:r>
                      <a:rPr lang="cs-CZ" b="0" i="1" smtClean="0">
                        <a:latin typeface="Cambria Math"/>
                      </a:rPr>
                      <m:t>−</m:t>
                    </m:r>
                    <m:r>
                      <a:rPr lang="cs-CZ" b="0" i="0" smtClean="0">
                        <a:latin typeface="Cambria Math"/>
                      </a:rPr>
                      <m:t>42</m:t>
                    </m:r>
                  </m:oMath>
                </a14:m>
                <a:r>
                  <a:rPr lang="cs-CZ" dirty="0" smtClean="0"/>
                  <a:t>  ……x = 5</a:t>
                </a: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  <m:brk m:alnAt="7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+8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+7</m:t>
                              </m:r>
                            </m:e>
                          </m:mr>
                        </m:m>
                      </m:e>
                    </m:d>
                    <m:r>
                      <a:rPr lang="cs-CZ" b="0" i="0" smtClean="0">
                        <a:latin typeface="Cambria Math"/>
                      </a:rPr>
                      <m:t>=12</m:t>
                    </m:r>
                  </m:oMath>
                </a14:m>
                <a:r>
                  <a:rPr lang="cs-CZ" b="0" dirty="0" smtClean="0"/>
                  <a:t>   ……x = 4</a:t>
                </a: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  <m:brk m:alnAt="7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−5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−6</m:t>
                              </m:r>
                            </m:e>
                          </m:mr>
                        </m:m>
                      </m:e>
                    </m:d>
                    <m:r>
                      <a:rPr lang="cs-CZ" b="0" i="0" smtClean="0">
                        <a:latin typeface="Cambria Math"/>
                      </a:rPr>
                      <m:t>=12</m:t>
                    </m:r>
                  </m:oMath>
                </a14:m>
                <a:endParaRPr lang="cs-CZ" b="0" dirty="0" smtClean="0"/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  <m:brk m:alnAt="7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+1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</m:e>
                          </m:mr>
                        </m:m>
                      </m:e>
                    </m:d>
                    <m:r>
                      <a:rPr lang="cs-CZ" b="0" i="0" smtClean="0">
                        <a:latin typeface="Cambria Math"/>
                      </a:rPr>
                      <m:t>=12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63688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Rovnice s kombinačním číslem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  <m:brk m:alnAt="7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+5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+3</m:t>
                              </m:r>
                            </m:e>
                          </m:mr>
                        </m:m>
                      </m:e>
                    </m:d>
                    <m:r>
                      <a:rPr lang="cs-CZ" b="0" i="0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cs-CZ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  <m:brk m:alnAt="7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  <m:r>
                      <a:rPr lang="cs-CZ" b="0" i="1" smtClean="0">
                        <a:latin typeface="Cambria Math"/>
                      </a:rPr>
                      <m:t>−</m:t>
                    </m:r>
                    <m:r>
                      <a:rPr lang="cs-CZ" b="0" i="0" smtClean="0">
                        <a:latin typeface="Cambria Math"/>
                      </a:rPr>
                      <m:t>42</m:t>
                    </m:r>
                  </m:oMath>
                </a14:m>
                <a:r>
                  <a:rPr lang="cs-CZ" dirty="0" smtClean="0"/>
                  <a:t>  ……x = 5</a:t>
                </a: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  <m:brk m:alnAt="7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+8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+7</m:t>
                              </m:r>
                            </m:e>
                          </m:mr>
                        </m:m>
                      </m:e>
                    </m:d>
                    <m:r>
                      <a:rPr lang="cs-CZ" b="0" i="0" smtClean="0">
                        <a:latin typeface="Cambria Math"/>
                      </a:rPr>
                      <m:t>=12</m:t>
                    </m:r>
                  </m:oMath>
                </a14:m>
                <a:r>
                  <a:rPr lang="cs-CZ" b="0" dirty="0" smtClean="0"/>
                  <a:t>   ……x = 4</a:t>
                </a: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  <m:brk m:alnAt="7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−5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−6</m:t>
                              </m:r>
                            </m:e>
                          </m:mr>
                        </m:m>
                      </m:e>
                    </m:d>
                    <m:r>
                      <a:rPr lang="cs-CZ" b="0" i="0" smtClean="0">
                        <a:latin typeface="Cambria Math"/>
                      </a:rPr>
                      <m:t>=12</m:t>
                    </m:r>
                  </m:oMath>
                </a14:m>
                <a:r>
                  <a:rPr lang="cs-CZ" b="0" dirty="0" smtClean="0"/>
                  <a:t>   …… x = 17</a:t>
                </a: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  <m:brk m:alnAt="7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+1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</m:e>
                          </m:mr>
                        </m:m>
                      </m:e>
                    </m:d>
                    <m:r>
                      <a:rPr lang="cs-CZ" b="0" i="0" smtClean="0">
                        <a:latin typeface="Cambria Math"/>
                      </a:rPr>
                      <m:t>=12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14959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Rovnice s kombinačním číslem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  <m:brk m:alnAt="7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+5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+3</m:t>
                              </m:r>
                            </m:e>
                          </m:mr>
                        </m:m>
                      </m:e>
                    </m:d>
                    <m:r>
                      <a:rPr lang="cs-CZ" b="0" i="0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cs-CZ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  <m:brk m:alnAt="7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  <m:r>
                      <a:rPr lang="cs-CZ" b="0" i="1" smtClean="0">
                        <a:latin typeface="Cambria Math"/>
                      </a:rPr>
                      <m:t>−</m:t>
                    </m:r>
                    <m:r>
                      <a:rPr lang="cs-CZ" b="0" i="0" smtClean="0">
                        <a:latin typeface="Cambria Math"/>
                      </a:rPr>
                      <m:t>42</m:t>
                    </m:r>
                  </m:oMath>
                </a14:m>
                <a:r>
                  <a:rPr lang="cs-CZ" dirty="0" smtClean="0"/>
                  <a:t>  ……x = 5</a:t>
                </a: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  <m:brk m:alnAt="7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+8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+7</m:t>
                              </m:r>
                            </m:e>
                          </m:mr>
                        </m:m>
                      </m:e>
                    </m:d>
                    <m:r>
                      <a:rPr lang="cs-CZ" b="0" i="0" smtClean="0">
                        <a:latin typeface="Cambria Math"/>
                      </a:rPr>
                      <m:t>=12</m:t>
                    </m:r>
                  </m:oMath>
                </a14:m>
                <a:r>
                  <a:rPr lang="cs-CZ" b="0" dirty="0" smtClean="0"/>
                  <a:t>   ……x = 4</a:t>
                </a: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  <m:brk m:alnAt="7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−5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−6</m:t>
                              </m:r>
                            </m:e>
                          </m:mr>
                        </m:m>
                      </m:e>
                    </m:d>
                    <m:r>
                      <a:rPr lang="cs-CZ" b="0" i="0" smtClean="0">
                        <a:latin typeface="Cambria Math"/>
                      </a:rPr>
                      <m:t>=12</m:t>
                    </m:r>
                  </m:oMath>
                </a14:m>
                <a:r>
                  <a:rPr lang="cs-CZ" b="0" dirty="0" smtClean="0"/>
                  <a:t>   …… x = 17</a:t>
                </a:r>
              </a:p>
              <a:p>
                <a:pPr marL="514350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cs-CZ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sty m:val="p"/>
                                  <m:brk m:alnAt="7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  <m:r>
                                <a:rPr lang="cs-CZ" b="0" i="0" smtClean="0">
                                  <a:latin typeface="Cambria Math"/>
                                </a:rPr>
                                <m:t>+1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/>
                                </a:rPr>
                                <m:t>x</m:t>
                              </m:r>
                            </m:e>
                          </m:mr>
                        </m:m>
                      </m:e>
                    </m:d>
                    <m:r>
                      <a:rPr lang="cs-CZ" b="0" i="0" smtClean="0">
                        <a:latin typeface="Cambria Math"/>
                      </a:rPr>
                      <m:t>=12</m:t>
                    </m:r>
                  </m:oMath>
                </a14:m>
                <a:r>
                  <a:rPr lang="cs-CZ" dirty="0" smtClean="0"/>
                  <a:t>   …… x = 11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7658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Rovnice s kombinačním číslem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380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Rovnice s kombinačním číslem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cs-CZ" b="0" i="1" smtClean="0">
                                    <a:latin typeface="Cambria Math"/>
                                  </a:rPr>
                                  <m:t>+5</m:t>
                                </m:r>
                              </m:e>
                            </m:mr>
                            <m:mr>
                              <m:e>
                                <m:r>
                                  <a:rPr lang="cs-CZ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cs-CZ" b="0" i="1" smtClean="0">
                                    <a:latin typeface="Cambria Math"/>
                                  </a:rPr>
                                  <m:t>+4</m:t>
                                </m:r>
                              </m:e>
                            </m:mr>
                          </m:m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=12</m:t>
                      </m:r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8352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Rovnice s kombinačním číslem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cs-CZ" b="0" i="1" smtClean="0">
                                    <a:latin typeface="Cambria Math"/>
                                  </a:rPr>
                                  <m:t>+5</m:t>
                                </m:r>
                              </m:e>
                            </m:mr>
                            <m:mr>
                              <m:e>
                                <m:r>
                                  <a:rPr lang="cs-CZ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cs-CZ" b="0" i="1" smtClean="0">
                                    <a:latin typeface="Cambria Math"/>
                                  </a:rPr>
                                  <m:t>+4</m:t>
                                </m:r>
                              </m:e>
                            </m:mr>
                          </m:m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=12</m:t>
                      </m:r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+5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+4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!.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cs-CZ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+5</m:t>
                                  </m:r>
                                </m:e>
                              </m:d>
                              <m:r>
                                <a:rPr lang="cs-CZ" b="0" i="1" smtClean="0">
                                  <a:latin typeface="Cambria Math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cs-CZ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+4</m:t>
                                  </m:r>
                                </m:e>
                              </m:d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=12</m:t>
                      </m:r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1827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Rovnice s kombinačním číslem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cs-CZ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cs-CZ" b="0" i="1" smtClean="0">
                                    <a:latin typeface="Cambria Math"/>
                                  </a:rPr>
                                  <m:t>+5</m:t>
                                </m:r>
                              </m:e>
                            </m:mr>
                            <m:mr>
                              <m:e>
                                <m:r>
                                  <a:rPr lang="cs-CZ" b="0" i="1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cs-CZ" b="0" i="1" smtClean="0">
                                    <a:latin typeface="Cambria Math"/>
                                  </a:rPr>
                                  <m:t>+4</m:t>
                                </m:r>
                              </m:e>
                            </m:mr>
                          </m:m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=12</m:t>
                      </m:r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+5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+4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!.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cs-CZ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+5</m:t>
                                  </m:r>
                                </m:e>
                              </m:d>
                              <m:r>
                                <a:rPr lang="cs-CZ" b="0" i="1" smtClean="0">
                                  <a:latin typeface="Cambria Math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cs-CZ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+4</m:t>
                                  </m:r>
                                </m:e>
                              </m:d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=12</m:t>
                      </m:r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+5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+4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!.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+5−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−4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=12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4103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Rovnice s kombinačním číslem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+5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+4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!.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+5−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−4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=12</m:t>
                      </m:r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0703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Rovnice s kombinačním číslem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+5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+4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!.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+5−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−4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=12</m:t>
                      </m:r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+5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.(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+4)!</m:t>
                          </m:r>
                        </m:num>
                        <m:den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+4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!.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=12</m:t>
                      </m:r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1219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Rovnice s kombinačním číslem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+5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+4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!.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+5−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−4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=12</m:t>
                      </m:r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+5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.(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+4)!</m:t>
                          </m:r>
                        </m:num>
                        <m:den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+4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!.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=12</m:t>
                      </m:r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+5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.(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+4)!</m:t>
                          </m:r>
                        </m:num>
                        <m:den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+4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=12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2850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Rovnice s kombinačním číslem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+5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num>
                        <m:den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+4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!.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+5−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−4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=12</m:t>
                      </m:r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+5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.(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+4)!</m:t>
                          </m:r>
                        </m:num>
                        <m:den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+4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!.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=12</m:t>
                      </m:r>
                    </m:oMath>
                  </m:oMathPara>
                </a14:m>
                <a:endParaRPr lang="cs-CZ" b="0" dirty="0" smtClean="0"/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+5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.(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+4)!</m:t>
                          </m:r>
                        </m:num>
                        <m:den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+4</m:t>
                              </m:r>
                            </m:e>
                          </m:d>
                          <m:r>
                            <a:rPr lang="cs-CZ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=12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 flipV="1">
            <a:off x="4139952" y="4941168"/>
            <a:ext cx="1368152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V="1">
            <a:off x="3434916" y="5517232"/>
            <a:ext cx="1368152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35213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592</Words>
  <Application>Microsoft Office PowerPoint</Application>
  <PresentationFormat>Předvádění na obrazovce (4:3)</PresentationFormat>
  <Paragraphs>71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Prezentace aplikace PowerPoint</vt:lpstr>
      <vt:lpstr>Rovnice s kombinačním číslem</vt:lpstr>
      <vt:lpstr>Rovnice s kombinačním číslem</vt:lpstr>
      <vt:lpstr>Rovnice s kombinačním číslem</vt:lpstr>
      <vt:lpstr>Rovnice s kombinačním číslem</vt:lpstr>
      <vt:lpstr>Rovnice s kombinačním číslem</vt:lpstr>
      <vt:lpstr>Rovnice s kombinačním číslem</vt:lpstr>
      <vt:lpstr>Rovnice s kombinačním číslem</vt:lpstr>
      <vt:lpstr>Rovnice s kombinačním číslem</vt:lpstr>
      <vt:lpstr>Rovnice s kombinačním číslem</vt:lpstr>
      <vt:lpstr>Rovnice s kombinačním číslem</vt:lpstr>
      <vt:lpstr>Rovnice s kombinačním číslem</vt:lpstr>
      <vt:lpstr>Rovnice s kombinačním číslem</vt:lpstr>
      <vt:lpstr>Rovnice s kombinačním číslem</vt:lpstr>
      <vt:lpstr>Rovnice s kombinačním číslem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Rovnice s kombinačním číslem</dc:title>
  <dc:creator>PRAK</dc:creator>
  <cp:lastModifiedBy>František Buriánek</cp:lastModifiedBy>
  <cp:revision>7</cp:revision>
  <dcterms:created xsi:type="dcterms:W3CDTF">2013-03-25T16:58:03Z</dcterms:created>
  <dcterms:modified xsi:type="dcterms:W3CDTF">2013-06-24T09:59:51Z</dcterms:modified>
</cp:coreProperties>
</file>