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04" r:id="rId2"/>
    <p:sldId id="256" r:id="rId3"/>
    <p:sldId id="258" r:id="rId4"/>
    <p:sldId id="259" r:id="rId5"/>
    <p:sldId id="303" r:id="rId6"/>
    <p:sldId id="261" r:id="rId7"/>
    <p:sldId id="262" r:id="rId8"/>
    <p:sldId id="264" r:id="rId9"/>
    <p:sldId id="266" r:id="rId10"/>
    <p:sldId id="267" r:id="rId11"/>
    <p:sldId id="268" r:id="rId12"/>
    <p:sldId id="269" r:id="rId13"/>
  </p:sldIdLst>
  <p:sldSz cx="10080625" cy="7559675"/>
  <p:notesSz cx="7559675" cy="106918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534" y="936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1363" cy="534988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>
            <a:lvl1pPr fontAlgn="auto" hangingPunct="0">
              <a:spcBef>
                <a:spcPts val="0"/>
              </a:spcBef>
              <a:spcAft>
                <a:spcPts val="0"/>
              </a:spcAft>
              <a:defRPr sz="1400">
                <a:latin typeface="Arial" pitchFamily="18"/>
                <a:ea typeface="MS Gothic" pitchFamily="2"/>
                <a:cs typeface="Tahoma" pitchFamily="2"/>
              </a:defRPr>
            </a:lvl1pPr>
          </a:lstStyle>
          <a:p>
            <a:pPr>
              <a:defRPr sz="1400"/>
            </a:pPr>
            <a:endParaRPr lang="cs-CZ"/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quarter" idx="1"/>
          </p:nvPr>
        </p:nvSpPr>
        <p:spPr>
          <a:xfrm>
            <a:off x="4278313" y="0"/>
            <a:ext cx="3281362" cy="534988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>
            <a:lvl1pPr algn="r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Arial" pitchFamily="18"/>
                <a:ea typeface="MS Gothic" pitchFamily="2"/>
                <a:cs typeface="Tahoma" pitchFamily="2"/>
              </a:defRPr>
            </a:lvl1pPr>
          </a:lstStyle>
          <a:p>
            <a:pPr>
              <a:defRPr sz="1400"/>
            </a:pPr>
            <a:endParaRPr lang="cs-CZ"/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2"/>
          </p:nvPr>
        </p:nvSpPr>
        <p:spPr>
          <a:xfrm>
            <a:off x="0" y="10156825"/>
            <a:ext cx="3281363" cy="534988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/>
          <a:lstStyle>
            <a:lvl1pPr fontAlgn="auto" hangingPunct="0">
              <a:spcBef>
                <a:spcPts val="0"/>
              </a:spcBef>
              <a:spcAft>
                <a:spcPts val="0"/>
              </a:spcAft>
              <a:defRPr sz="1400">
                <a:latin typeface="Arial" pitchFamily="18"/>
                <a:ea typeface="MS Gothic" pitchFamily="2"/>
                <a:cs typeface="Tahoma" pitchFamily="2"/>
              </a:defRPr>
            </a:lvl1pPr>
          </a:lstStyle>
          <a:p>
            <a:pPr>
              <a:defRPr sz="1400"/>
            </a:pPr>
            <a:endParaRPr lang="cs-CZ"/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3"/>
          </p:nvPr>
        </p:nvSpPr>
        <p:spPr>
          <a:xfrm>
            <a:off x="4278313" y="10156825"/>
            <a:ext cx="3281362" cy="534988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/>
          <a:lstStyle>
            <a:lvl1pPr algn="r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 sz="1400"/>
            </a:pPr>
            <a:fld id="{9C588241-CC46-4ED5-A9FD-0032381B9A9A}" type="slidenum">
              <a:rPr/>
              <a:pPr>
                <a:defRPr sz="1400"/>
              </a:pPr>
              <a:t>‹#›</a:t>
            </a:fld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397774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lvl="0"/>
            <a:endParaRPr lang="cs-CZ" noProof="0"/>
          </a:p>
        </p:txBody>
      </p:sp>
      <p:sp>
        <p:nvSpPr>
          <p:cNvPr id="4" name="Zástupný symbol pro záhlaví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1363" cy="5349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idx="1"/>
          </p:nvPr>
        </p:nvSpPr>
        <p:spPr>
          <a:xfrm>
            <a:off x="4278313" y="0"/>
            <a:ext cx="3281362" cy="5349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10156825"/>
            <a:ext cx="3281363" cy="5349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4278313" y="10156825"/>
            <a:ext cx="3281362" cy="5349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>
              <a:defRPr/>
            </a:pPr>
            <a:fld id="{2CCFD5E9-78E4-46BA-8E6F-DC146F56F4D4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931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00" indent="-215900" algn="l" rtl="0" eaLnBrk="0" fontAlgn="base" hangingPunct="0">
      <a:spcBef>
        <a:spcPct val="30000"/>
      </a:spcBef>
      <a:spcAft>
        <a:spcPct val="0"/>
      </a:spcAft>
      <a:defRPr lang="cs-CZ" sz="2000" kern="1200">
        <a:solidFill>
          <a:schemeClr val="tx1"/>
        </a:solidFill>
        <a:latin typeface="Arial" pitchFamily="18"/>
        <a:ea typeface="MS Gothic" pitchFamily="2"/>
        <a:cs typeface="Tahoma" pitchFamily="2"/>
      </a:defRPr>
    </a:lvl1pPr>
    <a:lvl2pPr marL="742950" indent="-28575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Gothic" pitchFamily="49" charset="-128"/>
        <a:cs typeface="+mn-cs"/>
      </a:defRPr>
    </a:lvl2pPr>
    <a:lvl3pPr marL="11430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Gothic" pitchFamily="49" charset="-128"/>
        <a:cs typeface="+mn-cs"/>
      </a:defRPr>
    </a:lvl3pPr>
    <a:lvl4pPr marL="16002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Gothic" pitchFamily="49" charset="-128"/>
        <a:cs typeface="+mn-cs"/>
      </a:defRPr>
    </a:lvl4pPr>
    <a:lvl5pPr marL="20574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Gothic" pitchFamily="49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45059" name="Zástupný symbol pro poznámky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755650" y="5078413"/>
            <a:ext cx="6048375" cy="4721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Arial" pitchFamily="34" charset="0"/>
              <a:ea typeface="MS Gothic" pitchFamily="49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57347" name="Zástupný symbol pro poznámky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755650" y="5078413"/>
            <a:ext cx="6048375" cy="4721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Arial" pitchFamily="34" charset="0"/>
              <a:ea typeface="MS Gothic" pitchFamily="49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58371" name="Zástupný symbol pro poznámky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755650" y="5078413"/>
            <a:ext cx="6048375" cy="4721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Arial" pitchFamily="34" charset="0"/>
              <a:ea typeface="MS Gothic" pitchFamily="49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46083" name="Zástupný symbol pro poznámky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755650" y="5078413"/>
            <a:ext cx="6048375" cy="4721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Arial" pitchFamily="34" charset="0"/>
              <a:ea typeface="MS Gothic" pitchFamily="49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47107" name="Zástupný symbol pro poznámky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755650" y="5078413"/>
            <a:ext cx="6048375" cy="4721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Arial" pitchFamily="34" charset="0"/>
              <a:ea typeface="MS Gothic" pitchFamily="49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47107" name="Zástupný symbol pro poznámky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755650" y="5078413"/>
            <a:ext cx="6048375" cy="4721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Arial" pitchFamily="34" charset="0"/>
              <a:ea typeface="MS Gothic" pitchFamily="49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50179" name="Zástupný symbol pro poznámky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755650" y="5078413"/>
            <a:ext cx="6048375" cy="4721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Arial" pitchFamily="34" charset="0"/>
              <a:ea typeface="MS Gothic" pitchFamily="49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51203" name="Zástupný symbol pro poznámky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755650" y="5078413"/>
            <a:ext cx="6048375" cy="4721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Arial" pitchFamily="34" charset="0"/>
              <a:ea typeface="MS Gothic" pitchFamily="49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53251" name="Zástupný symbol pro poznámky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755650" y="5078413"/>
            <a:ext cx="6048375" cy="4721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Arial" pitchFamily="34" charset="0"/>
              <a:ea typeface="MS Gothic" pitchFamily="49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55299" name="Zástupný symbol pro poznámky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755650" y="5078413"/>
            <a:ext cx="6048375" cy="4721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Arial" pitchFamily="34" charset="0"/>
              <a:ea typeface="MS Gothic" pitchFamily="49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56323" name="Zástupný symbol pro poznámky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755650" y="5078413"/>
            <a:ext cx="6048375" cy="4721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 smtClean="0">
              <a:solidFill>
                <a:srgbClr val="000000"/>
              </a:solidFill>
              <a:latin typeface="Arial" pitchFamily="34" charset="0"/>
              <a:ea typeface="MS Gothic" pitchFamily="49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BCC3C-076C-46B0-942A-2CF10F181E67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941346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6CB66-3ABD-4AA7-B937-603DA3B5C8D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7330048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94FD0-1E91-4D8C-8032-E1A2DE01E96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323138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CA670-5DE6-478B-AAEB-060E86485578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71011842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8A856-46F9-4357-A2E5-4B03CED31988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803327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Zástupný symbol pro zápatí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FF1D8-DFFE-4DA6-9E68-BC8ABF48D595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46815593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Zástupný symbol pro zápatí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B8455-F6A7-42F0-8F2B-DFADD8192C00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0176224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Zástupný symbol pro zápatí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A2396-1538-4FD0-B800-6283A163D938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01125254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Zástupný symbol pro zápatí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FD2CE-BFA9-44EB-9FE6-C2995BAE2AAB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61752836"/>
      </p:ext>
    </p:extLst>
  </p:cSld>
  <p:clrMapOvr>
    <a:masterClrMapping/>
  </p:clrMapOvr>
  <p:transition spd="slow"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Zástupný symbol pro zápatí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44DD8-C377-4053-AD85-23016890938E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5393036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Zástupný symbol pro zápatí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ACFC4-6CBD-427E-AF0E-25CB9438360B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082819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 txBox="1">
            <a:spLocks noGrp="1"/>
          </p:cNvSpPr>
          <p:nvPr>
            <p:ph type="title"/>
          </p:nvPr>
        </p:nvSpPr>
        <p:spPr bwMode="auto">
          <a:xfrm>
            <a:off x="503238" y="301625"/>
            <a:ext cx="9072562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smtClean="0"/>
          </a:p>
        </p:txBody>
      </p:sp>
      <p:sp>
        <p:nvSpPr>
          <p:cNvPr id="1027" name="Zástupný symbol pro text 2"/>
          <p:cNvSpPr txBox="1">
            <a:spLocks noGrp="1"/>
          </p:cNvSpPr>
          <p:nvPr>
            <p:ph type="body" idx="1"/>
          </p:nvPr>
        </p:nvSpPr>
        <p:spPr bwMode="auto">
          <a:xfrm>
            <a:off x="503238" y="1768475"/>
            <a:ext cx="9072562" cy="498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503238" y="6886575"/>
            <a:ext cx="2349500" cy="5222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3448050" y="6886575"/>
            <a:ext cx="3194050" cy="5222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7227888" y="6886575"/>
            <a:ext cx="2347912" cy="5222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>
              <a:defRPr/>
            </a:pPr>
            <a:fld id="{42682BF9-254B-43B7-8D79-B5346E70922E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cs-CZ" sz="4400" kern="1200">
          <a:solidFill>
            <a:schemeClr val="tx2"/>
          </a:solidFill>
          <a:latin typeface="Arial" pitchFamily="18"/>
          <a:ea typeface="MS Gothic" pitchFamily="2"/>
          <a:cs typeface="Tahoma" pitchFamily="2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MS Gothic" pitchFamily="49" charset="-128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MS Gothic" pitchFamily="49" charset="-128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MS Gothic" pitchFamily="49" charset="-128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MS Gothic" pitchFamily="49" charset="-128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MS Gothic" pitchFamily="49" charset="-128"/>
          <a:cs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MS Gothic" pitchFamily="49" charset="-128"/>
          <a:cs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MS Gothic" pitchFamily="49" charset="-128"/>
          <a:cs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MS Gothic" pitchFamily="49" charset="-128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ts val="1413"/>
        </a:spcAft>
        <a:defRPr lang="cs-CZ" sz="3200" kern="1200">
          <a:solidFill>
            <a:schemeClr val="tx1"/>
          </a:solidFill>
          <a:latin typeface="Arial" pitchFamily="18"/>
          <a:ea typeface="MS Gothic" pitchFamily="2"/>
          <a:cs typeface="Tahoma" pitchFamily="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itchFamily="34" charset="0"/>
          <a:ea typeface="MS Gothic" pitchFamily="4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ea typeface="MS Gothic" pitchFamily="4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  <a:ea typeface="MS Gothic" pitchFamily="4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  <a:ea typeface="MS Gothic" pitchFamily="49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  <a:ea typeface="MS Gothic" pitchFamily="49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  <a:ea typeface="MS Gothic" pitchFamily="49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  <a:ea typeface="MS Gothic" pitchFamily="49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  <a:ea typeface="MS Gothic" pitchFamily="49" charset="-128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73792" y="286988"/>
            <a:ext cx="9406833" cy="378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/>
              <a:t>Výukový materiál vytvořený v rámci projektu „EU peníze školám“</a:t>
            </a:r>
          </a:p>
        </p:txBody>
      </p:sp>
      <p:pic>
        <p:nvPicPr>
          <p:cNvPr id="5" name="obrázek 2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17675" y="762967"/>
            <a:ext cx="5136569" cy="1259946"/>
          </a:xfrm>
          <a:noFill/>
        </p:spPr>
      </p:pic>
      <p:sp>
        <p:nvSpPr>
          <p:cNvPr id="6" name="Obdélník 5"/>
          <p:cNvSpPr/>
          <p:nvPr/>
        </p:nvSpPr>
        <p:spPr>
          <a:xfrm>
            <a:off x="1071121" y="2430455"/>
            <a:ext cx="8017766" cy="3148766"/>
          </a:xfrm>
          <a:prstGeom prst="rect">
            <a:avLst/>
          </a:prstGeom>
        </p:spPr>
        <p:txBody>
          <a:bodyPr wrap="square" lIns="100794" tIns="50397" rIns="100794" bIns="50397">
            <a:spAutoFit/>
          </a:bodyPr>
          <a:lstStyle/>
          <a:p>
            <a:pPr marL="314982" indent="-314982">
              <a:buFont typeface="Arial" pitchFamily="34" charset="0"/>
              <a:buChar char="•"/>
            </a:pPr>
            <a:r>
              <a:rPr lang="cs-CZ" dirty="0"/>
              <a:t>Škola: Střední škola právní – Právní akademie, s.r.o.</a:t>
            </a:r>
          </a:p>
          <a:p>
            <a:pPr marL="314982" indent="-314982">
              <a:buFont typeface="Arial" pitchFamily="34" charset="0"/>
              <a:buChar char="•"/>
            </a:pPr>
            <a:r>
              <a:rPr lang="cs-CZ" dirty="0"/>
              <a:t>Typ šablony: III/2 Inovace a zkvalitnění výuky prostřednictvím ICT</a:t>
            </a:r>
          </a:p>
          <a:p>
            <a:pPr marL="314982" indent="-314982">
              <a:buFont typeface="Arial" pitchFamily="34" charset="0"/>
              <a:buChar char="•"/>
            </a:pPr>
            <a:r>
              <a:rPr lang="cs-CZ" dirty="0"/>
              <a:t>Projekt: CZ.1.07/1.5.00/34.0236</a:t>
            </a:r>
          </a:p>
          <a:p>
            <a:pPr marL="314982" indent="-314982">
              <a:buFont typeface="Arial" pitchFamily="34" charset="0"/>
              <a:buChar char="•"/>
            </a:pPr>
            <a:r>
              <a:rPr lang="cs-CZ" dirty="0"/>
              <a:t>Tematická oblast: </a:t>
            </a:r>
            <a:r>
              <a:rPr lang="cs-CZ" dirty="0" smtClean="0"/>
              <a:t>Matematika</a:t>
            </a:r>
            <a:endParaRPr lang="cs-CZ" dirty="0"/>
          </a:p>
          <a:p>
            <a:pPr marL="314982" indent="-314982">
              <a:buFont typeface="Arial" pitchFamily="34" charset="0"/>
              <a:buChar char="•"/>
            </a:pPr>
            <a:r>
              <a:rPr lang="cs-CZ" dirty="0"/>
              <a:t>Autor: </a:t>
            </a:r>
            <a:r>
              <a:rPr lang="cs-CZ" dirty="0" smtClean="0"/>
              <a:t>Mgr. František Buriánek</a:t>
            </a:r>
            <a:endParaRPr lang="cs-CZ" dirty="0"/>
          </a:p>
          <a:p>
            <a:pPr marL="314982" indent="-314982">
              <a:buFont typeface="Arial" pitchFamily="34" charset="0"/>
              <a:buChar char="•"/>
            </a:pPr>
            <a:r>
              <a:rPr lang="cs-CZ" dirty="0"/>
              <a:t>Téma: </a:t>
            </a:r>
            <a:r>
              <a:rPr lang="cs-CZ" dirty="0" smtClean="0"/>
              <a:t>Lineární funkce</a:t>
            </a:r>
            <a:endParaRPr lang="cs-CZ" dirty="0"/>
          </a:p>
          <a:p>
            <a:pPr marL="314982" indent="-314982">
              <a:buFont typeface="Arial" pitchFamily="34" charset="0"/>
              <a:buChar char="•"/>
            </a:pPr>
            <a:r>
              <a:rPr lang="cs-CZ" dirty="0"/>
              <a:t>Číslo materiálu: </a:t>
            </a:r>
            <a:r>
              <a:rPr lang="cs-CZ" dirty="0" smtClean="0"/>
              <a:t>VY_32_INOVACE_MB_03_Lineární </a:t>
            </a:r>
            <a:r>
              <a:rPr lang="cs-CZ" dirty="0" smtClean="0"/>
              <a:t>funkce</a:t>
            </a:r>
            <a:endParaRPr lang="cs-CZ" dirty="0"/>
          </a:p>
          <a:p>
            <a:pPr marL="314982" indent="-314982">
              <a:buFont typeface="Arial" pitchFamily="34" charset="0"/>
              <a:buChar char="•"/>
            </a:pPr>
            <a:r>
              <a:rPr lang="cs-CZ" dirty="0"/>
              <a:t>Datum tvorby: </a:t>
            </a:r>
            <a:r>
              <a:rPr lang="cs-CZ" dirty="0" smtClean="0"/>
              <a:t>20.01.2013</a:t>
            </a:r>
            <a:endParaRPr lang="cs-CZ" dirty="0"/>
          </a:p>
          <a:p>
            <a:pPr marL="314982" indent="-314982">
              <a:buFont typeface="Arial" pitchFamily="34" charset="0"/>
              <a:buChar char="•"/>
            </a:pPr>
            <a:r>
              <a:rPr lang="cs-CZ" dirty="0"/>
              <a:t>Anotace (ročník): Prezentace je určena pro žáky </a:t>
            </a:r>
            <a:r>
              <a:rPr lang="cs-CZ" dirty="0" smtClean="0"/>
              <a:t>1.ročníku </a:t>
            </a:r>
            <a:r>
              <a:rPr lang="cs-CZ" dirty="0"/>
              <a:t>SŠ,</a:t>
            </a:r>
            <a:br>
              <a:rPr lang="cs-CZ" dirty="0"/>
            </a:br>
            <a:r>
              <a:rPr lang="cs-CZ" dirty="0"/>
              <a:t>slouží k procvičení učiva a ověření znalostí žáků</a:t>
            </a:r>
          </a:p>
          <a:p>
            <a:pPr marL="314982" indent="-314982">
              <a:buFont typeface="Arial" pitchFamily="34" charset="0"/>
              <a:buChar char="•"/>
            </a:pPr>
            <a:r>
              <a:rPr lang="cs-CZ" dirty="0"/>
              <a:t>Klíčová slova: </a:t>
            </a:r>
            <a:r>
              <a:rPr lang="cs-CZ" dirty="0" smtClean="0"/>
              <a:t>Funkce, graf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6826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20725" y="2847975"/>
            <a:ext cx="8437563" cy="657225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b="1" u="sng">
                <a:latin typeface="Arial" pitchFamily="18"/>
                <a:ea typeface="MS Gothic" pitchFamily="2"/>
                <a:cs typeface="Tahoma" pitchFamily="2"/>
              </a:rPr>
              <a:t>PRŮSEČÍK GRAFU FCE S OSOU 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08000" y="360363"/>
            <a:ext cx="9245600" cy="962025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>
                <a:latin typeface="Arial" pitchFamily="18"/>
                <a:ea typeface="MS Gothic" pitchFamily="2"/>
                <a:cs typeface="Tahoma" pitchFamily="2"/>
              </a:rPr>
              <a:t>Graf</a:t>
            </a:r>
            <a:r>
              <a:rPr lang="cs-CZ" sz="2400">
                <a:latin typeface="Arial" pitchFamily="18"/>
                <a:ea typeface="MS Gothic" pitchFamily="2"/>
                <a:cs typeface="Tahoma" pitchFamily="2"/>
              </a:rPr>
              <a:t> každé</a:t>
            </a:r>
            <a:r>
              <a:rPr lang="cs-CZ" sz="2400" b="1">
                <a:latin typeface="Arial" pitchFamily="18"/>
                <a:ea typeface="MS Gothic" pitchFamily="2"/>
                <a:cs typeface="Tahoma" pitchFamily="2"/>
              </a:rPr>
              <a:t> lineární fce</a:t>
            </a:r>
            <a:r>
              <a:rPr lang="cs-CZ" sz="2400">
                <a:latin typeface="Arial" pitchFamily="18"/>
                <a:ea typeface="MS Gothic" pitchFamily="2"/>
                <a:cs typeface="Tahoma" pitchFamily="2"/>
              </a:rPr>
              <a:t> s rovnicí </a:t>
            </a:r>
            <a:r>
              <a:rPr lang="cs-CZ" sz="2400" b="1">
                <a:latin typeface="Arial" pitchFamily="18"/>
                <a:ea typeface="MS Gothic" pitchFamily="2"/>
                <a:cs typeface="Tahoma" pitchFamily="2"/>
              </a:rPr>
              <a:t>y = kx + q</a:t>
            </a:r>
            <a:r>
              <a:rPr lang="cs-CZ" sz="2400">
                <a:latin typeface="Arial" pitchFamily="18"/>
                <a:ea typeface="MS Gothic" pitchFamily="2"/>
                <a:cs typeface="Tahoma" pitchFamily="2"/>
              </a:rPr>
              <a:t> </a:t>
            </a:r>
            <a:r>
              <a:rPr lang="cs-CZ" sz="2400" b="1">
                <a:latin typeface="Arial" pitchFamily="18"/>
                <a:ea typeface="MS Gothic" pitchFamily="2"/>
                <a:cs typeface="Tahoma" pitchFamily="2"/>
              </a:rPr>
              <a:t>protíná osu y v bodě</a:t>
            </a:r>
          </a:p>
          <a:p>
            <a:pPr fontAlgn="auto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>
                <a:latin typeface="Arial" pitchFamily="18"/>
                <a:ea typeface="MS Gothic" pitchFamily="2"/>
                <a:cs typeface="Tahoma" pitchFamily="2"/>
              </a:rPr>
              <a:t>o souřadnicích </a:t>
            </a:r>
            <a:r>
              <a:rPr lang="cs-CZ" sz="2400" b="1">
                <a:latin typeface="Arial" pitchFamily="18"/>
                <a:ea typeface="MS Gothic" pitchFamily="2"/>
                <a:cs typeface="Tahoma" pitchFamily="2"/>
              </a:rPr>
              <a:t>[ 0 ; q ]</a:t>
            </a:r>
            <a:r>
              <a:rPr lang="cs-CZ" sz="2400">
                <a:latin typeface="Arial" pitchFamily="18"/>
                <a:ea typeface="MS Gothic" pitchFamily="2"/>
                <a:cs typeface="Tahoma" pitchFamily="2"/>
              </a:rPr>
              <a:t> .</a:t>
            </a:r>
          </a:p>
        </p:txBody>
      </p:sp>
      <p:sp>
        <p:nvSpPr>
          <p:cNvPr id="3" name="Obdélník 2"/>
          <p:cNvSpPr/>
          <p:nvPr/>
        </p:nvSpPr>
        <p:spPr>
          <a:xfrm>
            <a:off x="360363" y="179388"/>
            <a:ext cx="9359900" cy="1260475"/>
          </a:xfrm>
          <a:prstGeom prst="rect">
            <a:avLst/>
          </a:prstGeom>
          <a:solidFill>
            <a:srgbClr val="99CCFF">
              <a:alpha val="0"/>
            </a:srgbClr>
          </a:solidFill>
          <a:ln w="36000">
            <a:solidFill>
              <a:srgbClr val="FF0000"/>
            </a:solidFill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4" name="Volný tvar 3"/>
          <p:cNvSpPr/>
          <p:nvPr/>
        </p:nvSpPr>
        <p:spPr>
          <a:xfrm>
            <a:off x="4967288" y="2016125"/>
            <a:ext cx="0" cy="343376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h="9538" fill="none">
                <a:moveTo>
                  <a:pt x="0" y="0"/>
                </a:moveTo>
                <a:lnTo>
                  <a:pt x="0" y="9538"/>
                </a:lnTo>
              </a:path>
            </a:pathLst>
          </a:custGeom>
          <a:noFill/>
          <a:ln w="36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5" name="Volný tvar 4"/>
          <p:cNvSpPr/>
          <p:nvPr/>
        </p:nvSpPr>
        <p:spPr>
          <a:xfrm>
            <a:off x="2195513" y="3492500"/>
            <a:ext cx="5867400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6300" fill="none">
                <a:moveTo>
                  <a:pt x="0" y="0"/>
                </a:moveTo>
                <a:lnTo>
                  <a:pt x="16300" y="0"/>
                </a:lnTo>
              </a:path>
            </a:pathLst>
          </a:custGeom>
          <a:noFill/>
          <a:ln w="36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813675" y="3529013"/>
            <a:ext cx="330200" cy="430212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>
                <a:latin typeface="Arial" pitchFamily="18"/>
                <a:ea typeface="MS Gothic" pitchFamily="2"/>
                <a:cs typeface="Tahoma" pitchFamily="2"/>
              </a:rPr>
              <a:t>x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040313" y="1765300"/>
            <a:ext cx="333375" cy="430213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>
                <a:latin typeface="Arial" pitchFamily="18"/>
                <a:ea typeface="MS Gothic" pitchFamily="2"/>
                <a:cs typeface="Tahoma" pitchFamily="2"/>
              </a:rPr>
              <a:t>y</a:t>
            </a:r>
          </a:p>
        </p:txBody>
      </p:sp>
      <p:sp>
        <p:nvSpPr>
          <p:cNvPr id="8" name="Volný tvar 7"/>
          <p:cNvSpPr/>
          <p:nvPr/>
        </p:nvSpPr>
        <p:spPr>
          <a:xfrm>
            <a:off x="4787900" y="2592388"/>
            <a:ext cx="360363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000" fill="none">
                <a:moveTo>
                  <a:pt x="0" y="0"/>
                </a:moveTo>
                <a:lnTo>
                  <a:pt x="1000" y="0"/>
                </a:lnTo>
              </a:path>
            </a:pathLst>
          </a:custGeom>
          <a:noFill/>
          <a:ln w="36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427538" y="2376488"/>
            <a:ext cx="350837" cy="430212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>
                <a:latin typeface="Arial" pitchFamily="18"/>
                <a:ea typeface="MS Gothic" pitchFamily="2"/>
                <a:cs typeface="Tahoma" pitchFamily="2"/>
              </a:rPr>
              <a:t>q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184775" y="2260600"/>
            <a:ext cx="1182688" cy="436563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>
                <a:latin typeface="Arial" pitchFamily="18"/>
                <a:ea typeface="MS Gothic" pitchFamily="2"/>
                <a:cs typeface="Tahoma" pitchFamily="2"/>
              </a:rPr>
              <a:t>[ 0 ; q ]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6838" y="107950"/>
            <a:ext cx="2047012" cy="444758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př. y = 7x </a:t>
            </a:r>
            <a:r>
              <a:rPr lang="cs-CZ" sz="2400" b="1" dirty="0" smtClean="0">
                <a:latin typeface="Arial" pitchFamily="18"/>
                <a:ea typeface="MS Gothic" pitchFamily="2"/>
                <a:cs typeface="Tahoma" pitchFamily="2"/>
              </a:rPr>
              <a:t>+ 5</a:t>
            </a:r>
            <a:endParaRPr lang="cs-CZ" sz="2400" b="1" dirty="0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3" name="Volný tvar 2"/>
          <p:cNvSpPr/>
          <p:nvPr/>
        </p:nvSpPr>
        <p:spPr>
          <a:xfrm>
            <a:off x="4211638" y="3527425"/>
            <a:ext cx="720725" cy="360363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pin 0 f0 21600"/>
              <a:gd name="f10" fmla="pin 0 f1 10800"/>
              <a:gd name="f11" fmla="val f9"/>
              <a:gd name="f12" fmla="val f10"/>
              <a:gd name="f13" fmla="+- 21600 0 f10"/>
              <a:gd name="f14" fmla="+- 21600 0 f9"/>
              <a:gd name="f15" fmla="+- 10800 0 f10"/>
              <a:gd name="f16" fmla="*/ f9 f7 1"/>
              <a:gd name="f17" fmla="*/ f10 f8 1"/>
              <a:gd name="f18" fmla="*/ 0 f7 1"/>
              <a:gd name="f19" fmla="*/ 21600 f7 1"/>
              <a:gd name="f20" fmla="*/ 21600 f8 1"/>
              <a:gd name="f21" fmla="*/ 0 f8 1"/>
              <a:gd name="f22" fmla="*/ f14 f15 1"/>
              <a:gd name="f23" fmla="*/ f22 1 10800"/>
            </a:gdLst>
            <a:ahLst>
              <a:ahXY gdRefX="f0" minX="f4" maxX="f5" gdRefY="f1" minY="f4" maxY="f6">
                <a:pos x="f16" y="f1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8" t="f21" r="f19" b="f20"/>
            <a:pathLst>
              <a:path w="21600" h="21600">
                <a:moveTo>
                  <a:pt x="f4" y="f12"/>
                </a:moveTo>
                <a:lnTo>
                  <a:pt x="f11" y="f12"/>
                </a:lnTo>
                <a:lnTo>
                  <a:pt x="f11" y="f4"/>
                </a:lnTo>
                <a:lnTo>
                  <a:pt x="f5" y="f6"/>
                </a:lnTo>
                <a:lnTo>
                  <a:pt x="f11" y="f5"/>
                </a:lnTo>
                <a:lnTo>
                  <a:pt x="f11" y="f13"/>
                </a:lnTo>
                <a:lnTo>
                  <a:pt x="f4" y="f13"/>
                </a:lnTo>
                <a:lnTo>
                  <a:pt x="f23" y="f6"/>
                </a:lnTo>
                <a:lnTo>
                  <a:pt x="f4" y="f12"/>
                </a:lnTo>
                <a:close/>
              </a:path>
            </a:pathLst>
          </a:custGeom>
          <a:solidFill>
            <a:srgbClr val="FF3366">
              <a:alpha val="0"/>
            </a:srgbClr>
          </a:solidFill>
          <a:ln w="36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4" name="Volný tvar 3"/>
          <p:cNvSpPr/>
          <p:nvPr/>
        </p:nvSpPr>
        <p:spPr>
          <a:xfrm>
            <a:off x="2195513" y="3527425"/>
            <a:ext cx="720725" cy="360363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pin 0 f0 21600"/>
              <a:gd name="f10" fmla="pin 0 f1 10800"/>
              <a:gd name="f11" fmla="val f9"/>
              <a:gd name="f12" fmla="val f10"/>
              <a:gd name="f13" fmla="+- 21600 0 f10"/>
              <a:gd name="f14" fmla="+- 21600 0 f9"/>
              <a:gd name="f15" fmla="+- 10800 0 f10"/>
              <a:gd name="f16" fmla="*/ f9 f7 1"/>
              <a:gd name="f17" fmla="*/ f10 f8 1"/>
              <a:gd name="f18" fmla="*/ 0 f7 1"/>
              <a:gd name="f19" fmla="*/ 21600 f7 1"/>
              <a:gd name="f20" fmla="*/ 21600 f8 1"/>
              <a:gd name="f21" fmla="*/ 0 f8 1"/>
              <a:gd name="f22" fmla="*/ f14 f15 1"/>
              <a:gd name="f23" fmla="*/ f22 1 10800"/>
            </a:gdLst>
            <a:ahLst>
              <a:ahXY gdRefX="f0" minX="f4" maxX="f5" gdRefY="f1" minY="f4" maxY="f6">
                <a:pos x="f16" y="f1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8" t="f21" r="f19" b="f20"/>
            <a:pathLst>
              <a:path w="21600" h="21600">
                <a:moveTo>
                  <a:pt x="f4" y="f12"/>
                </a:moveTo>
                <a:lnTo>
                  <a:pt x="f11" y="f12"/>
                </a:lnTo>
                <a:lnTo>
                  <a:pt x="f11" y="f4"/>
                </a:lnTo>
                <a:lnTo>
                  <a:pt x="f5" y="f6"/>
                </a:lnTo>
                <a:lnTo>
                  <a:pt x="f11" y="f5"/>
                </a:lnTo>
                <a:lnTo>
                  <a:pt x="f11" y="f13"/>
                </a:lnTo>
                <a:lnTo>
                  <a:pt x="f4" y="f13"/>
                </a:lnTo>
                <a:lnTo>
                  <a:pt x="f23" y="f6"/>
                </a:lnTo>
                <a:lnTo>
                  <a:pt x="f4" y="f12"/>
                </a:lnTo>
                <a:close/>
              </a:path>
            </a:pathLst>
          </a:custGeom>
          <a:solidFill>
            <a:srgbClr val="FF3366">
              <a:alpha val="0"/>
            </a:srgbClr>
          </a:solidFill>
          <a:ln w="36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5" name="Volný tvar 4"/>
          <p:cNvSpPr/>
          <p:nvPr/>
        </p:nvSpPr>
        <p:spPr>
          <a:xfrm>
            <a:off x="4176713" y="144463"/>
            <a:ext cx="719137" cy="358775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pin 0 f0 21600"/>
              <a:gd name="f10" fmla="pin 0 f1 10800"/>
              <a:gd name="f11" fmla="val f9"/>
              <a:gd name="f12" fmla="val f10"/>
              <a:gd name="f13" fmla="+- 21600 0 f10"/>
              <a:gd name="f14" fmla="+- 21600 0 f9"/>
              <a:gd name="f15" fmla="+- 10800 0 f10"/>
              <a:gd name="f16" fmla="*/ f9 f7 1"/>
              <a:gd name="f17" fmla="*/ f10 f8 1"/>
              <a:gd name="f18" fmla="*/ 0 f7 1"/>
              <a:gd name="f19" fmla="*/ 21600 f7 1"/>
              <a:gd name="f20" fmla="*/ 21600 f8 1"/>
              <a:gd name="f21" fmla="*/ 0 f8 1"/>
              <a:gd name="f22" fmla="*/ f14 f15 1"/>
              <a:gd name="f23" fmla="*/ f22 1 10800"/>
            </a:gdLst>
            <a:ahLst>
              <a:ahXY gdRefX="f0" minX="f4" maxX="f5" gdRefY="f1" minY="f4" maxY="f6">
                <a:pos x="f16" y="f1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8" t="f21" r="f19" b="f20"/>
            <a:pathLst>
              <a:path w="21600" h="21600">
                <a:moveTo>
                  <a:pt x="f4" y="f12"/>
                </a:moveTo>
                <a:lnTo>
                  <a:pt x="f11" y="f12"/>
                </a:lnTo>
                <a:lnTo>
                  <a:pt x="f11" y="f4"/>
                </a:lnTo>
                <a:lnTo>
                  <a:pt x="f5" y="f6"/>
                </a:lnTo>
                <a:lnTo>
                  <a:pt x="f11" y="f5"/>
                </a:lnTo>
                <a:lnTo>
                  <a:pt x="f11" y="f13"/>
                </a:lnTo>
                <a:lnTo>
                  <a:pt x="f4" y="f13"/>
                </a:lnTo>
                <a:lnTo>
                  <a:pt x="f23" y="f6"/>
                </a:lnTo>
                <a:lnTo>
                  <a:pt x="f4" y="f12"/>
                </a:lnTo>
                <a:close/>
              </a:path>
            </a:pathLst>
          </a:custGeom>
          <a:solidFill>
            <a:srgbClr val="FF3366">
              <a:alpha val="0"/>
            </a:srgbClr>
          </a:solidFill>
          <a:ln w="36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6" name="Volný tvar 5"/>
          <p:cNvSpPr/>
          <p:nvPr/>
        </p:nvSpPr>
        <p:spPr>
          <a:xfrm>
            <a:off x="2268538" y="144463"/>
            <a:ext cx="719137" cy="358775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pin 0 f0 21600"/>
              <a:gd name="f10" fmla="pin 0 f1 10800"/>
              <a:gd name="f11" fmla="val f9"/>
              <a:gd name="f12" fmla="val f10"/>
              <a:gd name="f13" fmla="+- 21600 0 f10"/>
              <a:gd name="f14" fmla="+- 21600 0 f9"/>
              <a:gd name="f15" fmla="+- 10800 0 f10"/>
              <a:gd name="f16" fmla="*/ f9 f7 1"/>
              <a:gd name="f17" fmla="*/ f10 f8 1"/>
              <a:gd name="f18" fmla="*/ 0 f7 1"/>
              <a:gd name="f19" fmla="*/ 21600 f7 1"/>
              <a:gd name="f20" fmla="*/ 21600 f8 1"/>
              <a:gd name="f21" fmla="*/ 0 f8 1"/>
              <a:gd name="f22" fmla="*/ f14 f15 1"/>
              <a:gd name="f23" fmla="*/ f22 1 10800"/>
            </a:gdLst>
            <a:ahLst>
              <a:ahXY gdRefX="f0" minX="f4" maxX="f5" gdRefY="f1" minY="f4" maxY="f6">
                <a:pos x="f16" y="f1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8" t="f21" r="f19" b="f20"/>
            <a:pathLst>
              <a:path w="21600" h="21600">
                <a:moveTo>
                  <a:pt x="f4" y="f12"/>
                </a:moveTo>
                <a:lnTo>
                  <a:pt x="f11" y="f12"/>
                </a:lnTo>
                <a:lnTo>
                  <a:pt x="f11" y="f4"/>
                </a:lnTo>
                <a:lnTo>
                  <a:pt x="f5" y="f6"/>
                </a:lnTo>
                <a:lnTo>
                  <a:pt x="f11" y="f5"/>
                </a:lnTo>
                <a:lnTo>
                  <a:pt x="f11" y="f13"/>
                </a:lnTo>
                <a:lnTo>
                  <a:pt x="f4" y="f13"/>
                </a:lnTo>
                <a:lnTo>
                  <a:pt x="f23" y="f6"/>
                </a:lnTo>
                <a:lnTo>
                  <a:pt x="f4" y="f12"/>
                </a:lnTo>
                <a:close/>
              </a:path>
            </a:pathLst>
          </a:custGeom>
          <a:solidFill>
            <a:srgbClr val="FF3366">
              <a:alpha val="0"/>
            </a:srgbClr>
          </a:solidFill>
          <a:ln w="36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132138" y="101600"/>
            <a:ext cx="891760" cy="444758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q = </a:t>
            </a:r>
            <a:r>
              <a:rPr lang="cs-CZ" sz="2400" b="1" dirty="0" smtClean="0">
                <a:latin typeface="Arial" pitchFamily="18"/>
                <a:ea typeface="MS Gothic" pitchFamily="2"/>
                <a:cs typeface="Tahoma" pitchFamily="2"/>
              </a:rPr>
              <a:t>5</a:t>
            </a:r>
            <a:endParaRPr lang="cs-CZ" sz="2400" b="1" dirty="0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040313" y="107950"/>
            <a:ext cx="3905250" cy="43815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>
                <a:latin typeface="Arial" pitchFamily="18"/>
                <a:ea typeface="MS Gothic" pitchFamily="2"/>
                <a:cs typeface="Tahoma" pitchFamily="2"/>
              </a:rPr>
              <a:t>graf protíná osu </a:t>
            </a:r>
            <a:r>
              <a:rPr lang="cs-CZ" sz="2400" b="1" u="sng">
                <a:latin typeface="Arial" pitchFamily="18"/>
                <a:ea typeface="MS Gothic" pitchFamily="2"/>
                <a:cs typeface="Tahoma" pitchFamily="2"/>
              </a:rPr>
              <a:t>y</a:t>
            </a:r>
            <a:r>
              <a:rPr lang="cs-CZ" sz="2400" b="1">
                <a:latin typeface="Arial" pitchFamily="18"/>
                <a:ea typeface="MS Gothic" pitchFamily="2"/>
                <a:cs typeface="Tahoma" pitchFamily="2"/>
              </a:rPr>
              <a:t> v bodě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820150" y="100013"/>
            <a:ext cx="1173696" cy="444758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[ 0 ; </a:t>
            </a:r>
            <a:r>
              <a:rPr lang="cs-CZ" sz="2400" b="1" dirty="0" smtClean="0">
                <a:latin typeface="Arial" pitchFamily="18"/>
                <a:ea typeface="MS Gothic" pitchFamily="2"/>
                <a:cs typeface="Tahoma" pitchFamily="2"/>
              </a:rPr>
              <a:t>5 </a:t>
            </a: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]</a:t>
            </a:r>
          </a:p>
        </p:txBody>
      </p:sp>
      <p:sp>
        <p:nvSpPr>
          <p:cNvPr id="10" name="Volný tvar 9"/>
          <p:cNvSpPr/>
          <p:nvPr/>
        </p:nvSpPr>
        <p:spPr>
          <a:xfrm>
            <a:off x="4679950" y="755650"/>
            <a:ext cx="0" cy="262572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h="7293" fill="none">
                <a:moveTo>
                  <a:pt x="0" y="0"/>
                </a:moveTo>
                <a:lnTo>
                  <a:pt x="0" y="7293"/>
                </a:lnTo>
              </a:path>
            </a:pathLst>
          </a:custGeom>
          <a:noFill/>
          <a:ln w="36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11" name="Volný tvar 10"/>
          <p:cNvSpPr/>
          <p:nvPr/>
        </p:nvSpPr>
        <p:spPr>
          <a:xfrm>
            <a:off x="3060700" y="1979613"/>
            <a:ext cx="3424238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514" h="1" fill="none">
                <a:moveTo>
                  <a:pt x="0" y="1"/>
                </a:moveTo>
                <a:lnTo>
                  <a:pt x="9514" y="0"/>
                </a:lnTo>
              </a:path>
            </a:pathLst>
          </a:custGeom>
          <a:noFill/>
          <a:ln w="36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337300" y="1981200"/>
            <a:ext cx="331788" cy="430213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>
                <a:latin typeface="Arial" pitchFamily="18"/>
                <a:ea typeface="MS Gothic" pitchFamily="2"/>
                <a:cs typeface="Tahoma" pitchFamily="2"/>
              </a:rPr>
              <a:t>x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716463" y="577850"/>
            <a:ext cx="333375" cy="430213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>
                <a:latin typeface="Arial" pitchFamily="18"/>
                <a:ea typeface="MS Gothic" pitchFamily="2"/>
                <a:cs typeface="Tahoma" pitchFamily="2"/>
              </a:rPr>
              <a:t>y</a:t>
            </a:r>
          </a:p>
        </p:txBody>
      </p:sp>
      <p:sp>
        <p:nvSpPr>
          <p:cNvPr id="14" name="Volný tvar 13"/>
          <p:cNvSpPr/>
          <p:nvPr/>
        </p:nvSpPr>
        <p:spPr>
          <a:xfrm>
            <a:off x="4500563" y="1189038"/>
            <a:ext cx="358775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000" fill="none">
                <a:moveTo>
                  <a:pt x="0" y="0"/>
                </a:moveTo>
                <a:lnTo>
                  <a:pt x="1000" y="0"/>
                </a:lnTo>
              </a:path>
            </a:pathLst>
          </a:custGeom>
          <a:noFill/>
          <a:ln w="36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859338" y="973138"/>
            <a:ext cx="352959" cy="444758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5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96838" y="3492500"/>
            <a:ext cx="1798547" cy="444758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př. y = x - </a:t>
            </a:r>
            <a:r>
              <a:rPr lang="cs-CZ" sz="2400" b="1" dirty="0" smtClean="0">
                <a:latin typeface="Arial" pitchFamily="18"/>
                <a:ea typeface="MS Gothic" pitchFamily="2"/>
                <a:cs typeface="Tahoma" pitchFamily="2"/>
              </a:rPr>
              <a:t>1</a:t>
            </a:r>
            <a:endParaRPr lang="cs-CZ" sz="2400" b="1" dirty="0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060700" y="3486150"/>
            <a:ext cx="1079761" cy="444758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q = - </a:t>
            </a:r>
            <a:r>
              <a:rPr lang="cs-CZ" sz="2400" b="1" dirty="0" smtClean="0">
                <a:latin typeface="Arial" pitchFamily="18"/>
                <a:ea typeface="MS Gothic" pitchFamily="2"/>
                <a:cs typeface="Tahoma" pitchFamily="2"/>
              </a:rPr>
              <a:t>1</a:t>
            </a:r>
            <a:endParaRPr lang="cs-CZ" sz="2400" b="1" dirty="0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003800" y="3492500"/>
            <a:ext cx="3905250" cy="436563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>
                <a:latin typeface="Arial" pitchFamily="18"/>
                <a:ea typeface="MS Gothic" pitchFamily="2"/>
                <a:cs typeface="Tahoma" pitchFamily="2"/>
              </a:rPr>
              <a:t>graf protíná osu </a:t>
            </a:r>
            <a:r>
              <a:rPr lang="cs-CZ" sz="2400" b="1" u="sng">
                <a:latin typeface="Arial" pitchFamily="18"/>
                <a:ea typeface="MS Gothic" pitchFamily="2"/>
                <a:cs typeface="Tahoma" pitchFamily="2"/>
              </a:rPr>
              <a:t>y</a:t>
            </a:r>
            <a:r>
              <a:rPr lang="cs-CZ" sz="2400" b="1">
                <a:latin typeface="Arial" pitchFamily="18"/>
                <a:ea typeface="MS Gothic" pitchFamily="2"/>
                <a:cs typeface="Tahoma" pitchFamily="2"/>
              </a:rPr>
              <a:t> v bodě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8783638" y="3484563"/>
            <a:ext cx="1190624" cy="444758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[ 0 ;- </a:t>
            </a:r>
            <a:r>
              <a:rPr lang="cs-CZ" sz="2400" b="1" dirty="0" smtClean="0">
                <a:latin typeface="Arial" pitchFamily="18"/>
                <a:ea typeface="MS Gothic" pitchFamily="2"/>
                <a:cs typeface="Tahoma" pitchFamily="2"/>
              </a:rPr>
              <a:t>1]</a:t>
            </a:r>
            <a:endParaRPr lang="cs-CZ" sz="2400" b="1" dirty="0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20" name="Volný tvar 19"/>
          <p:cNvSpPr/>
          <p:nvPr/>
        </p:nvSpPr>
        <p:spPr>
          <a:xfrm>
            <a:off x="4679950" y="4176713"/>
            <a:ext cx="0" cy="262572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h="7293" fill="none">
                <a:moveTo>
                  <a:pt x="0" y="0"/>
                </a:moveTo>
                <a:lnTo>
                  <a:pt x="0" y="7293"/>
                </a:lnTo>
              </a:path>
            </a:pathLst>
          </a:custGeom>
          <a:noFill/>
          <a:ln w="36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21" name="Volný tvar 20"/>
          <p:cNvSpPr/>
          <p:nvPr/>
        </p:nvSpPr>
        <p:spPr>
          <a:xfrm>
            <a:off x="3060700" y="5400675"/>
            <a:ext cx="3424238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514" h="1" fill="none">
                <a:moveTo>
                  <a:pt x="0" y="1"/>
                </a:moveTo>
                <a:lnTo>
                  <a:pt x="9514" y="0"/>
                </a:lnTo>
              </a:path>
            </a:pathLst>
          </a:custGeom>
          <a:noFill/>
          <a:ln w="36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6337300" y="5402263"/>
            <a:ext cx="331788" cy="430212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>
                <a:latin typeface="Arial" pitchFamily="18"/>
                <a:ea typeface="MS Gothic" pitchFamily="2"/>
                <a:cs typeface="Tahoma" pitchFamily="2"/>
              </a:rPr>
              <a:t>x</a:t>
            </a:r>
          </a:p>
        </p:txBody>
      </p:sp>
      <p:sp>
        <p:nvSpPr>
          <p:cNvPr id="23" name="Volný tvar 22"/>
          <p:cNvSpPr/>
          <p:nvPr/>
        </p:nvSpPr>
        <p:spPr>
          <a:xfrm>
            <a:off x="4500563" y="6013450"/>
            <a:ext cx="358775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000" fill="none">
                <a:moveTo>
                  <a:pt x="0" y="0"/>
                </a:moveTo>
                <a:lnTo>
                  <a:pt x="1000" y="0"/>
                </a:lnTo>
              </a:path>
            </a:pathLst>
          </a:custGeom>
          <a:noFill/>
          <a:ln w="36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4859338" y="5868988"/>
            <a:ext cx="540959" cy="444758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- </a:t>
            </a:r>
            <a:r>
              <a:rPr lang="cs-CZ" sz="2400" b="1" dirty="0" smtClean="0">
                <a:latin typeface="Arial" pitchFamily="18"/>
                <a:ea typeface="MS Gothic" pitchFamily="2"/>
                <a:cs typeface="Tahoma" pitchFamily="2"/>
              </a:rPr>
              <a:t>1</a:t>
            </a:r>
            <a:endParaRPr lang="cs-CZ" sz="2400" b="1" dirty="0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4752975" y="4033838"/>
            <a:ext cx="333375" cy="430212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>
                <a:latin typeface="Arial" pitchFamily="18"/>
                <a:ea typeface="MS Gothic" pitchFamily="2"/>
                <a:cs typeface="Tahoma" pitchFamily="2"/>
              </a:rPr>
              <a:t>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/>
      <p:bldP spid="8" grpId="0"/>
      <p:bldP spid="9" grpId="0"/>
      <p:bldP spid="10" grpId="0" animBg="1"/>
      <p:bldP spid="11" grpId="0" animBg="1"/>
      <p:bldP spid="12" grpId="0"/>
      <p:bldP spid="13" grpId="0"/>
      <p:bldP spid="14" grpId="0" animBg="1"/>
      <p:bldP spid="15" grpId="0"/>
      <p:bldP spid="16" grpId="0"/>
      <p:bldP spid="17" grpId="0"/>
      <p:bldP spid="18" grpId="0"/>
      <p:bldP spid="19" grpId="0"/>
      <p:bldP spid="20" grpId="0" animBg="1"/>
      <p:bldP spid="21" grpId="0" animBg="1"/>
      <p:bldP spid="22" grpId="0"/>
      <p:bldP spid="23" grpId="0" animBg="1"/>
      <p:bldP spid="24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3"/>
          <p:cNvSpPr txBox="1">
            <a:spLocks noGrp="1"/>
          </p:cNvSpPr>
          <p:nvPr>
            <p:ph type="title" idx="4294967295"/>
          </p:nvPr>
        </p:nvSpPr>
        <p:spPr>
          <a:xfrm>
            <a:off x="504825" y="2182813"/>
            <a:ext cx="9070975" cy="1171575"/>
          </a:xfrm>
        </p:spPr>
        <p:txBody>
          <a:bodyPr/>
          <a:lstStyle/>
          <a:p>
            <a:pPr eaLnBrk="1">
              <a:buSzPct val="45000"/>
              <a:buFont typeface="StarSymbol"/>
              <a:buNone/>
            </a:pPr>
            <a:r>
              <a:rPr sz="3600" b="1" u="sng" smtClean="0">
                <a:solidFill>
                  <a:srgbClr val="000000"/>
                </a:solidFill>
                <a:latin typeface="Arial" pitchFamily="34" charset="0"/>
                <a:ea typeface="MS Gothic" pitchFamily="49" charset="-128"/>
                <a:cs typeface="Tahoma" pitchFamily="34" charset="0"/>
              </a:rPr>
              <a:t>LINEÁRNÍ FUNKCE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627313" y="144463"/>
            <a:ext cx="4827587" cy="657225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b="1" u="sng">
                <a:latin typeface="Arial" pitchFamily="18"/>
                <a:ea typeface="MS Gothic" pitchFamily="2"/>
                <a:cs typeface="Tahoma" pitchFamily="2"/>
              </a:rPr>
              <a:t>LINEÁRNÍ FUNKCE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60363" y="1368425"/>
            <a:ext cx="9178925" cy="198120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>
                <a:latin typeface="Arial" pitchFamily="18"/>
                <a:ea typeface="MS Gothic" pitchFamily="2"/>
                <a:cs typeface="Tahoma" pitchFamily="2"/>
              </a:rPr>
              <a:t>DEFINICE:</a:t>
            </a:r>
            <a:r>
              <a:rPr lang="cs-CZ" sz="2600" dirty="0">
                <a:latin typeface="Arial" pitchFamily="18"/>
                <a:ea typeface="MS Gothic" pitchFamily="2"/>
                <a:cs typeface="Tahoma" pitchFamily="2"/>
              </a:rPr>
              <a:t>      </a:t>
            </a:r>
            <a:r>
              <a:rPr lang="cs-CZ" sz="2600" b="1" dirty="0">
                <a:latin typeface="Arial" pitchFamily="18"/>
                <a:ea typeface="MS Gothic" pitchFamily="2"/>
                <a:cs typeface="Tahoma" pitchFamily="2"/>
              </a:rPr>
              <a:t>Každá </a:t>
            </a:r>
            <a:r>
              <a:rPr lang="cs-CZ" sz="2600" b="1" dirty="0" err="1">
                <a:latin typeface="Arial" pitchFamily="18"/>
                <a:ea typeface="MS Gothic" pitchFamily="2"/>
                <a:cs typeface="Tahoma" pitchFamily="2"/>
              </a:rPr>
              <a:t>fce</a:t>
            </a:r>
            <a:r>
              <a:rPr lang="cs-CZ" sz="2600" b="1" dirty="0">
                <a:latin typeface="Arial" pitchFamily="18"/>
                <a:ea typeface="MS Gothic" pitchFamily="2"/>
                <a:cs typeface="Tahoma" pitchFamily="2"/>
              </a:rPr>
              <a:t>, která je dána rovnicí</a:t>
            </a:r>
          </a:p>
          <a:p>
            <a:pPr fontAlgn="auto" hangingPunc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>
                <a:latin typeface="Arial" pitchFamily="18"/>
                <a:ea typeface="MS Gothic" pitchFamily="2"/>
                <a:cs typeface="Tahoma" pitchFamily="2"/>
              </a:rPr>
              <a:t>                                       y = </a:t>
            </a:r>
            <a:r>
              <a:rPr lang="cs-CZ" sz="2600" b="1" dirty="0" err="1">
                <a:latin typeface="Arial" pitchFamily="18"/>
                <a:ea typeface="MS Gothic" pitchFamily="2"/>
                <a:cs typeface="Tahoma" pitchFamily="2"/>
              </a:rPr>
              <a:t>kx</a:t>
            </a:r>
            <a:r>
              <a:rPr lang="cs-CZ" sz="2600" b="1" dirty="0">
                <a:latin typeface="Arial" pitchFamily="18"/>
                <a:ea typeface="MS Gothic" pitchFamily="2"/>
                <a:cs typeface="Tahoma" pitchFamily="2"/>
              </a:rPr>
              <a:t> + q</a:t>
            </a:r>
          </a:p>
          <a:p>
            <a:pPr fontAlgn="auto" hangingPunc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>
                <a:latin typeface="Arial" pitchFamily="18"/>
                <a:ea typeface="MS Gothic" pitchFamily="2"/>
                <a:cs typeface="Tahoma" pitchFamily="2"/>
              </a:rPr>
              <a:t>               kde </a:t>
            </a:r>
            <a:r>
              <a:rPr lang="cs-CZ" sz="2600" b="1" u="sng" dirty="0">
                <a:latin typeface="Arial" pitchFamily="18"/>
                <a:ea typeface="MS Gothic" pitchFamily="2"/>
                <a:cs typeface="Tahoma" pitchFamily="2"/>
              </a:rPr>
              <a:t>k</a:t>
            </a:r>
            <a:r>
              <a:rPr lang="cs-CZ" sz="2600" b="1" dirty="0">
                <a:latin typeface="Arial" pitchFamily="18"/>
                <a:ea typeface="MS Gothic" pitchFamily="2"/>
                <a:cs typeface="Tahoma" pitchFamily="2"/>
              </a:rPr>
              <a:t> a </a:t>
            </a:r>
            <a:r>
              <a:rPr lang="cs-CZ" sz="2600" b="1" u="sng" dirty="0">
                <a:latin typeface="Arial" pitchFamily="18"/>
                <a:ea typeface="MS Gothic" pitchFamily="2"/>
                <a:cs typeface="Tahoma" pitchFamily="2"/>
              </a:rPr>
              <a:t>q</a:t>
            </a:r>
            <a:r>
              <a:rPr lang="cs-CZ" sz="2600" b="1" dirty="0">
                <a:latin typeface="Arial" pitchFamily="18"/>
                <a:ea typeface="MS Gothic" pitchFamily="2"/>
                <a:cs typeface="Tahoma" pitchFamily="2"/>
              </a:rPr>
              <a:t>      R, se nazývá lineární funkce.</a:t>
            </a:r>
          </a:p>
        </p:txBody>
      </p:sp>
      <p:sp>
        <p:nvSpPr>
          <p:cNvPr id="4" name="Obdélník 3"/>
          <p:cNvSpPr/>
          <p:nvPr/>
        </p:nvSpPr>
        <p:spPr>
          <a:xfrm>
            <a:off x="3671888" y="2238375"/>
            <a:ext cx="2160587" cy="719138"/>
          </a:xfrm>
          <a:prstGeom prst="rect">
            <a:avLst/>
          </a:prstGeom>
          <a:solidFill>
            <a:srgbClr val="99CCFF">
              <a:alpha val="0"/>
            </a:srgbClr>
          </a:solidFill>
          <a:ln w="72000">
            <a:solidFill>
              <a:srgbClr val="000000"/>
            </a:solidFill>
            <a:prstDash val="solid"/>
          </a:ln>
        </p:spPr>
        <p:txBody>
          <a:bodyPr wrap="none" lIns="126000" tIns="81000" rIns="126000" bIns="81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5" name="Volný tvar 4"/>
          <p:cNvSpPr/>
          <p:nvPr/>
        </p:nvSpPr>
        <p:spPr>
          <a:xfrm>
            <a:off x="3440113" y="3279775"/>
            <a:ext cx="319087" cy="227013"/>
          </a:xfrm>
          <a:custGeom>
            <a:avLst/>
            <a:gdLst>
              <a:gd name="stAng" fmla="val 5473800"/>
              <a:gd name="enAng" fmla="val 15877800"/>
              <a:gd name="sw1" fmla="+- enAng 0 stAng"/>
              <a:gd name="sw2" fmla="+- sw1 21600000 0"/>
              <a:gd name="swAng" fmla="?: sw1 sw1 sw2"/>
              <a:gd name="wt1" fmla="sin 10800 stAng"/>
              <a:gd name="ht1" fmla="cos 10800 stAng"/>
              <a:gd name="dx1" fmla="cat2 10800 ht1 wt1"/>
              <a:gd name="dy1" fmla="sat2 10800 ht1 wt1"/>
              <a:gd name="x1" fmla="+- 10800 dx1 0"/>
              <a:gd name="y1" fmla="+- 10800 dy1 0"/>
              <a:gd name="wt2" fmla="sin 10800 enAng"/>
              <a:gd name="ht2" fmla="cos 10800 enAng"/>
              <a:gd name="dx2" fmla="cat2 10800 ht2 wt2"/>
              <a:gd name="dy2" fmla="sat2 10800 ht2 wt2"/>
              <a:gd name="x2" fmla="+- 10800 dx2 0"/>
              <a:gd name="y2" fmla="+- 10800 dy2 0"/>
              <a:gd name="idx" fmla="cos 10800 2700000"/>
              <a:gd name="idy" fmla="sin 10800 2700000"/>
              <a:gd name="il" fmla="+- 10800 0 idx"/>
              <a:gd name="ir" fmla="+- 10800 idx 0"/>
              <a:gd name="it" fmla="+- 10800 0 idy"/>
              <a:gd name="ib" fmla="+- 10800 idy 0"/>
              <a:gd name="low" fmla="val 0"/>
              <a:gd name="mid" fmla="val 10800"/>
              <a:gd name="high" fmla="val 21600"/>
            </a:gdLst>
            <a:ahLst/>
            <a:cxnLst>
              <a:cxn ang="0">
                <a:pos x="high" y="mid"/>
              </a:cxn>
              <a:cxn ang="cd4">
                <a:pos x="mid" y="high"/>
              </a:cxn>
              <a:cxn ang="cd2">
                <a:pos x="low" y="mid"/>
              </a:cxn>
              <a:cxn ang="3cd4">
                <a:pos x="mid" y="low"/>
              </a:cxn>
            </a:cxnLst>
            <a:rect l="il" t="it" r="ir" b="ib"/>
            <a:pathLst>
              <a:path w="21600" h="21600" fill="none">
                <a:moveTo>
                  <a:pt x="x1" y="y1"/>
                </a:moveTo>
                <a:arcTo wR="mid" hR="mid" stAng="stAng" swAng="swAng"/>
              </a:path>
            </a:pathLst>
          </a:custGeom>
          <a:noFill/>
          <a:ln w="54000">
            <a:solidFill>
              <a:srgbClr val="000000"/>
            </a:solidFill>
            <a:prstDash val="solid"/>
          </a:ln>
        </p:spPr>
        <p:txBody>
          <a:bodyPr wrap="none" lIns="99000" tIns="54000" rIns="99000" bIns="54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6" name="Volný tvar 5"/>
          <p:cNvSpPr/>
          <p:nvPr/>
        </p:nvSpPr>
        <p:spPr>
          <a:xfrm>
            <a:off x="3440113" y="3392488"/>
            <a:ext cx="179387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00" fill="none">
                <a:moveTo>
                  <a:pt x="0" y="0"/>
                </a:moveTo>
                <a:lnTo>
                  <a:pt x="500" y="0"/>
                </a:lnTo>
              </a:path>
            </a:pathLst>
          </a:custGeom>
          <a:noFill/>
          <a:ln w="54000">
            <a:solidFill>
              <a:srgbClr val="000000"/>
            </a:solidFill>
            <a:prstDash val="solid"/>
          </a:ln>
        </p:spPr>
        <p:txBody>
          <a:bodyPr wrap="none" lIns="99000" tIns="54000" rIns="99000" bIns="54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12700" y="1428750"/>
            <a:ext cx="9263063" cy="2339975"/>
          </a:xfrm>
          <a:prstGeom prst="rect">
            <a:avLst/>
          </a:prstGeom>
          <a:solidFill>
            <a:srgbClr val="99CCFF">
              <a:alpha val="0"/>
            </a:srgbClr>
          </a:solidFill>
          <a:ln w="36000">
            <a:solidFill>
              <a:srgbClr val="FF0000"/>
            </a:solidFill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-63500" y="36513"/>
            <a:ext cx="10185400" cy="436562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>
                <a:latin typeface="Arial" pitchFamily="18"/>
                <a:ea typeface="MS Gothic" pitchFamily="2"/>
                <a:cs typeface="Tahoma" pitchFamily="2"/>
              </a:rPr>
              <a:t>př. Urči, zda je daná rovnice rovnicí lineární fce. Jestli ano, urči </a:t>
            </a:r>
            <a:r>
              <a:rPr lang="cs-CZ" sz="2400" b="1" u="sng">
                <a:latin typeface="Arial" pitchFamily="18"/>
                <a:ea typeface="MS Gothic" pitchFamily="2"/>
                <a:cs typeface="Tahoma" pitchFamily="2"/>
              </a:rPr>
              <a:t>k</a:t>
            </a:r>
            <a:r>
              <a:rPr lang="cs-CZ" sz="2400" b="1">
                <a:latin typeface="Arial" pitchFamily="18"/>
                <a:ea typeface="MS Gothic" pitchFamily="2"/>
                <a:cs typeface="Tahoma" pitchFamily="2"/>
              </a:rPr>
              <a:t> a </a:t>
            </a:r>
            <a:r>
              <a:rPr lang="cs-CZ" sz="2400" b="1" u="sng">
                <a:latin typeface="Arial" pitchFamily="18"/>
                <a:ea typeface="MS Gothic" pitchFamily="2"/>
                <a:cs typeface="Tahoma" pitchFamily="2"/>
              </a:rPr>
              <a:t>q</a:t>
            </a:r>
            <a:r>
              <a:rPr lang="cs-CZ" sz="2400" b="1">
                <a:latin typeface="Arial" pitchFamily="18"/>
                <a:ea typeface="MS Gothic" pitchFamily="2"/>
                <a:cs typeface="Tahoma" pitchFamily="2"/>
              </a:rPr>
              <a:t>.</a:t>
            </a:r>
          </a:p>
        </p:txBody>
      </p:sp>
      <p:sp>
        <p:nvSpPr>
          <p:cNvPr id="3" name="TextovéPole 2"/>
          <p:cNvSpPr txBox="1">
            <a:spLocks noResize="1"/>
          </p:cNvSpPr>
          <p:nvPr/>
        </p:nvSpPr>
        <p:spPr>
          <a:xfrm>
            <a:off x="4743450" y="2455863"/>
            <a:ext cx="720725" cy="360362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4" name="TextovéPole 3"/>
          <p:cNvSpPr txBox="1">
            <a:spLocks noResize="1"/>
          </p:cNvSpPr>
          <p:nvPr/>
        </p:nvSpPr>
        <p:spPr>
          <a:xfrm>
            <a:off x="4743450" y="2455863"/>
            <a:ext cx="720725" cy="360362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grpSp>
        <p:nvGrpSpPr>
          <p:cNvPr id="4101" name="Skupina 4"/>
          <p:cNvGrpSpPr>
            <a:grpSpLocks/>
          </p:cNvGrpSpPr>
          <p:nvPr/>
        </p:nvGrpSpPr>
        <p:grpSpPr bwMode="auto">
          <a:xfrm>
            <a:off x="539750" y="431800"/>
            <a:ext cx="9033668" cy="1862819"/>
            <a:chOff x="540360" y="432000"/>
            <a:chExt cx="9033514" cy="1862338"/>
          </a:xfrm>
        </p:grpSpPr>
        <p:sp>
          <p:nvSpPr>
            <p:cNvPr id="6" name="TextovéPole 5"/>
            <p:cNvSpPr txBox="1"/>
            <p:nvPr/>
          </p:nvSpPr>
          <p:spPr>
            <a:xfrm>
              <a:off x="540360" y="611342"/>
              <a:ext cx="9033514" cy="1682996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0000" tIns="45000" rIns="90000" bIns="45000" compatLnSpc="0">
              <a:spAutoFit/>
            </a:bodyPr>
            <a:lstStyle/>
            <a:p>
              <a:pPr fontAlgn="auto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400" b="1" dirty="0">
                  <a:latin typeface="Arial" pitchFamily="18"/>
                  <a:ea typeface="MS Gothic" pitchFamily="2"/>
                  <a:cs typeface="Tahoma" pitchFamily="2"/>
                </a:rPr>
                <a:t>a) y = </a:t>
              </a:r>
              <a:r>
                <a:rPr lang="cs-CZ" sz="2400" b="1" dirty="0" smtClean="0">
                  <a:latin typeface="Arial" pitchFamily="18"/>
                  <a:ea typeface="MS Gothic" pitchFamily="2"/>
                  <a:cs typeface="Tahoma" pitchFamily="2"/>
                </a:rPr>
                <a:t>5x </a:t>
              </a:r>
              <a:r>
                <a:rPr lang="cs-CZ" sz="2400" b="1" dirty="0">
                  <a:latin typeface="Arial" pitchFamily="18"/>
                  <a:ea typeface="MS Gothic" pitchFamily="2"/>
                  <a:cs typeface="Tahoma" pitchFamily="2"/>
                </a:rPr>
                <a:t>+ 2           d) y = </a:t>
              </a:r>
              <a:r>
                <a:rPr lang="cs-CZ" sz="2400" b="1" dirty="0" smtClean="0">
                  <a:latin typeface="Arial" pitchFamily="18"/>
                  <a:ea typeface="MS Gothic" pitchFamily="2"/>
                  <a:cs typeface="Tahoma" pitchFamily="2"/>
                </a:rPr>
                <a:t>4x             </a:t>
              </a:r>
              <a:r>
                <a:rPr lang="cs-CZ" sz="2400" b="1" dirty="0">
                  <a:latin typeface="Arial" pitchFamily="18"/>
                  <a:ea typeface="MS Gothic" pitchFamily="2"/>
                  <a:cs typeface="Tahoma" pitchFamily="2"/>
                </a:rPr>
                <a:t>g) y =             j) y = - </a:t>
              </a:r>
              <a:r>
                <a:rPr lang="cs-CZ" sz="2400" b="1" dirty="0" smtClean="0">
                  <a:latin typeface="Arial" pitchFamily="18"/>
                  <a:ea typeface="MS Gothic" pitchFamily="2"/>
                  <a:cs typeface="Tahoma" pitchFamily="2"/>
                </a:rPr>
                <a:t>7</a:t>
              </a:r>
              <a:endParaRPr lang="cs-CZ" sz="2400" b="1" dirty="0">
                <a:latin typeface="Arial" pitchFamily="18"/>
                <a:ea typeface="MS Gothic" pitchFamily="2"/>
                <a:cs typeface="Tahoma" pitchFamily="2"/>
              </a:endParaRPr>
            </a:p>
            <a:p>
              <a:pPr fontAlgn="auto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400" b="1" dirty="0">
                  <a:latin typeface="Arial" pitchFamily="18"/>
                  <a:ea typeface="MS Gothic" pitchFamily="2"/>
                  <a:cs typeface="Tahoma" pitchFamily="2"/>
                </a:rPr>
                <a:t>b) y = </a:t>
              </a:r>
              <a:r>
                <a:rPr lang="cs-CZ" sz="2400" b="1" dirty="0" smtClean="0">
                  <a:latin typeface="Arial" pitchFamily="18"/>
                  <a:ea typeface="MS Gothic" pitchFamily="2"/>
                  <a:cs typeface="Tahoma" pitchFamily="2"/>
                </a:rPr>
                <a:t>x</a:t>
              </a:r>
              <a:r>
                <a:rPr lang="cs-CZ" sz="2400" b="1" baseline="30000" dirty="0" smtClean="0">
                  <a:latin typeface="Arial" pitchFamily="18"/>
                  <a:ea typeface="MS Gothic" pitchFamily="2"/>
                  <a:cs typeface="Tahoma" pitchFamily="2"/>
                </a:rPr>
                <a:t>5</a:t>
              </a:r>
              <a:r>
                <a:rPr lang="cs-CZ" sz="2400" b="1" dirty="0" smtClean="0">
                  <a:latin typeface="Arial" pitchFamily="18"/>
                  <a:ea typeface="MS Gothic" pitchFamily="2"/>
                  <a:cs typeface="Tahoma" pitchFamily="2"/>
                </a:rPr>
                <a:t> </a:t>
              </a:r>
              <a:r>
                <a:rPr lang="cs-CZ" sz="2400" b="1" dirty="0">
                  <a:latin typeface="Arial" pitchFamily="18"/>
                  <a:ea typeface="MS Gothic" pitchFamily="2"/>
                  <a:cs typeface="Tahoma" pitchFamily="2"/>
                </a:rPr>
                <a:t>+ 5</a:t>
              </a:r>
              <a:r>
                <a:rPr lang="cs-CZ" sz="2400" b="1" dirty="0" smtClean="0">
                  <a:latin typeface="Arial" pitchFamily="18"/>
                  <a:ea typeface="MS Gothic" pitchFamily="2"/>
                  <a:cs typeface="Tahoma" pitchFamily="2"/>
                </a:rPr>
                <a:t>            </a:t>
              </a:r>
              <a:r>
                <a:rPr lang="cs-CZ" sz="2400" b="1" dirty="0">
                  <a:latin typeface="Arial" pitchFamily="18"/>
                  <a:ea typeface="MS Gothic" pitchFamily="2"/>
                  <a:cs typeface="Tahoma" pitchFamily="2"/>
                </a:rPr>
                <a:t>e) y = x</a:t>
              </a:r>
              <a:r>
                <a:rPr lang="cs-CZ" sz="2400" b="1" baseline="30000" dirty="0">
                  <a:latin typeface="Arial" pitchFamily="18"/>
                  <a:ea typeface="MS Gothic" pitchFamily="2"/>
                  <a:cs typeface="Tahoma" pitchFamily="2"/>
                </a:rPr>
                <a:t>2</a:t>
              </a:r>
              <a:r>
                <a:rPr lang="cs-CZ" sz="2400" b="1" dirty="0">
                  <a:latin typeface="Arial" pitchFamily="18"/>
                  <a:ea typeface="MS Gothic" pitchFamily="2"/>
                  <a:cs typeface="Tahoma" pitchFamily="2"/>
                </a:rPr>
                <a:t>              h) y= x – </a:t>
              </a:r>
              <a:r>
                <a:rPr lang="cs-CZ" sz="2400" b="1" dirty="0" smtClean="0">
                  <a:latin typeface="Arial" pitchFamily="18"/>
                  <a:ea typeface="MS Gothic" pitchFamily="2"/>
                  <a:cs typeface="Tahoma" pitchFamily="2"/>
                </a:rPr>
                <a:t>1    </a:t>
              </a:r>
              <a:r>
                <a:rPr lang="cs-CZ" sz="2400" b="1" dirty="0">
                  <a:latin typeface="Arial" pitchFamily="18"/>
                  <a:ea typeface="MS Gothic" pitchFamily="2"/>
                  <a:cs typeface="Tahoma" pitchFamily="2"/>
                </a:rPr>
                <a:t>k) y = 1 + </a:t>
              </a:r>
              <a:r>
                <a:rPr lang="cs-CZ" sz="2400" b="1" dirty="0" smtClean="0">
                  <a:latin typeface="Arial" pitchFamily="18"/>
                  <a:ea typeface="MS Gothic" pitchFamily="2"/>
                  <a:cs typeface="Tahoma" pitchFamily="2"/>
                </a:rPr>
                <a:t>3x</a:t>
              </a:r>
              <a:endParaRPr lang="cs-CZ" sz="2400" b="1" dirty="0">
                <a:latin typeface="Arial" pitchFamily="18"/>
                <a:ea typeface="MS Gothic" pitchFamily="2"/>
                <a:cs typeface="Tahoma" pitchFamily="2"/>
              </a:endParaRPr>
            </a:p>
            <a:p>
              <a:pPr fontAlgn="auto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400" b="1" dirty="0">
                  <a:latin typeface="Arial" pitchFamily="18"/>
                  <a:ea typeface="MS Gothic" pitchFamily="2"/>
                  <a:cs typeface="Tahoma" pitchFamily="2"/>
                </a:rPr>
                <a:t>c) y = - </a:t>
              </a:r>
              <a:r>
                <a:rPr lang="cs-CZ" sz="2400" b="1" dirty="0" smtClean="0">
                  <a:latin typeface="Arial" pitchFamily="18"/>
                  <a:ea typeface="MS Gothic" pitchFamily="2"/>
                  <a:cs typeface="Tahoma" pitchFamily="2"/>
                </a:rPr>
                <a:t>x </a:t>
              </a:r>
              <a:r>
                <a:rPr lang="cs-CZ" sz="2400" b="1" dirty="0">
                  <a:latin typeface="Arial" pitchFamily="18"/>
                  <a:ea typeface="MS Gothic" pitchFamily="2"/>
                  <a:cs typeface="Tahoma" pitchFamily="2"/>
                </a:rPr>
                <a:t>– </a:t>
              </a:r>
              <a:r>
                <a:rPr lang="cs-CZ" sz="2400" b="1" dirty="0" smtClean="0">
                  <a:latin typeface="Arial" pitchFamily="18"/>
                  <a:ea typeface="MS Gothic" pitchFamily="2"/>
                  <a:cs typeface="Tahoma" pitchFamily="2"/>
                </a:rPr>
                <a:t>7          </a:t>
              </a:r>
              <a:r>
                <a:rPr lang="cs-CZ" sz="2400" b="1" dirty="0">
                  <a:latin typeface="Arial" pitchFamily="18"/>
                  <a:ea typeface="MS Gothic" pitchFamily="2"/>
                  <a:cs typeface="Tahoma" pitchFamily="2"/>
                </a:rPr>
                <a:t>f) y = </a:t>
              </a:r>
              <a:r>
                <a:rPr lang="cs-CZ" sz="2400" b="1" dirty="0" smtClean="0">
                  <a:latin typeface="Arial" pitchFamily="18"/>
                  <a:ea typeface="MS Gothic" pitchFamily="2"/>
                  <a:cs typeface="Tahoma" pitchFamily="2"/>
                </a:rPr>
                <a:t>6                </a:t>
              </a:r>
              <a:r>
                <a:rPr lang="cs-CZ" sz="2400" b="1" dirty="0">
                  <a:latin typeface="Arial" pitchFamily="18"/>
                  <a:ea typeface="MS Gothic" pitchFamily="2"/>
                  <a:cs typeface="Tahoma" pitchFamily="2"/>
                </a:rPr>
                <a:t>i) y = - </a:t>
              </a:r>
              <a:r>
                <a:rPr lang="cs-CZ" sz="2400" b="1" dirty="0" smtClean="0">
                  <a:latin typeface="Arial" pitchFamily="18"/>
                  <a:ea typeface="MS Gothic" pitchFamily="2"/>
                  <a:cs typeface="Tahoma" pitchFamily="2"/>
                </a:rPr>
                <a:t>3x      </a:t>
              </a:r>
              <a:r>
                <a:rPr lang="cs-CZ" sz="2400" b="1" dirty="0">
                  <a:latin typeface="Arial" pitchFamily="18"/>
                  <a:ea typeface="MS Gothic" pitchFamily="2"/>
                  <a:cs typeface="Tahoma" pitchFamily="2"/>
                </a:rPr>
                <a:t>l) y =  </a:t>
              </a:r>
            </a:p>
          </p:txBody>
        </p:sp>
        <p:grpSp>
          <p:nvGrpSpPr>
            <p:cNvPr id="4103" name="Skupina 6"/>
            <p:cNvGrpSpPr>
              <a:grpSpLocks/>
            </p:cNvGrpSpPr>
            <p:nvPr/>
          </p:nvGrpSpPr>
          <p:grpSpPr bwMode="auto">
            <a:xfrm>
              <a:off x="6552121" y="432000"/>
              <a:ext cx="360356" cy="846845"/>
              <a:chOff x="6552121" y="432000"/>
              <a:chExt cx="360356" cy="846845"/>
            </a:xfrm>
          </p:grpSpPr>
          <p:sp>
            <p:nvSpPr>
              <p:cNvPr id="8" name="TextovéPole 7"/>
              <p:cNvSpPr txBox="1"/>
              <p:nvPr/>
            </p:nvSpPr>
            <p:spPr>
              <a:xfrm>
                <a:off x="6552121" y="432000"/>
                <a:ext cx="336544" cy="40946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90000" tIns="45000" rIns="90000" bIns="45000" compatLnSpc="0">
                <a:spAutoFit/>
              </a:bodyPr>
              <a:lstStyle/>
              <a:p>
                <a:pPr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cs-CZ" sz="2200" b="1">
                    <a:latin typeface="Arial" pitchFamily="18"/>
                    <a:ea typeface="MS Gothic" pitchFamily="2"/>
                    <a:cs typeface="Tahoma" pitchFamily="2"/>
                  </a:rPr>
                  <a:t>x</a:t>
                </a:r>
              </a:p>
            </p:txBody>
          </p:sp>
          <p:sp>
            <p:nvSpPr>
              <p:cNvPr id="9" name="TextovéPole 8"/>
              <p:cNvSpPr txBox="1"/>
              <p:nvPr/>
            </p:nvSpPr>
            <p:spPr>
              <a:xfrm>
                <a:off x="6552121" y="863689"/>
                <a:ext cx="338654" cy="4151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90000" tIns="45000" rIns="90000" bIns="45000" compatLnSpc="0">
                <a:spAutoFit/>
              </a:bodyPr>
              <a:lstStyle/>
              <a:p>
                <a:pPr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cs-CZ" sz="2200" b="1" dirty="0">
                    <a:latin typeface="Arial" pitchFamily="18"/>
                    <a:ea typeface="MS Gothic" pitchFamily="2"/>
                    <a:cs typeface="Tahoma" pitchFamily="2"/>
                  </a:rPr>
                  <a:t>2</a:t>
                </a:r>
              </a:p>
            </p:txBody>
          </p:sp>
          <p:sp>
            <p:nvSpPr>
              <p:cNvPr id="10" name="Přímá spojnice 9"/>
              <p:cNvSpPr/>
              <p:nvPr/>
            </p:nvSpPr>
            <p:spPr>
              <a:xfrm>
                <a:off x="6552121" y="863689"/>
                <a:ext cx="360356" cy="0"/>
              </a:xfrm>
              <a:prstGeom prst="line">
                <a:avLst/>
              </a:prstGeom>
              <a:noFill/>
              <a:ln w="36000">
                <a:solidFill>
                  <a:srgbClr val="000000"/>
                </a:solidFill>
                <a:prstDash val="solid"/>
              </a:ln>
            </p:spPr>
            <p:txBody>
              <a:bodyPr wrap="none" lIns="90000" tIns="45000" rIns="90000" bIns="45000" anchor="ctr" anchorCtr="1" compatLnSpc="0"/>
              <a:lstStyle/>
              <a:p>
                <a:pPr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>
                  <a:latin typeface="Arial" pitchFamily="18"/>
                  <a:ea typeface="MS Gothic" pitchFamily="2"/>
                  <a:cs typeface="Tahoma" pitchFamily="2"/>
                </a:endParaRPr>
              </a:p>
            </p:txBody>
          </p:sp>
        </p:grpSp>
        <p:grpSp>
          <p:nvGrpSpPr>
            <p:cNvPr id="4104" name="Skupina 10"/>
            <p:cNvGrpSpPr>
              <a:grpSpLocks/>
            </p:cNvGrpSpPr>
            <p:nvPr/>
          </p:nvGrpSpPr>
          <p:grpSpPr bwMode="auto">
            <a:xfrm>
              <a:off x="8352315" y="1511221"/>
              <a:ext cx="360356" cy="769739"/>
              <a:chOff x="8352315" y="1511221"/>
              <a:chExt cx="360356" cy="769739"/>
            </a:xfrm>
          </p:grpSpPr>
          <p:sp>
            <p:nvSpPr>
              <p:cNvPr id="12" name="TextovéPole 11"/>
              <p:cNvSpPr txBox="1"/>
              <p:nvPr/>
            </p:nvSpPr>
            <p:spPr>
              <a:xfrm>
                <a:off x="8352315" y="1871491"/>
                <a:ext cx="336544" cy="40946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90000" tIns="45000" rIns="90000" bIns="45000" compatLnSpc="0">
                <a:spAutoFit/>
              </a:bodyPr>
              <a:lstStyle/>
              <a:p>
                <a:pPr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cs-CZ" sz="2200" b="1">
                    <a:latin typeface="Arial" pitchFamily="18"/>
                    <a:ea typeface="MS Gothic" pitchFamily="2"/>
                    <a:cs typeface="Tahoma" pitchFamily="2"/>
                  </a:rPr>
                  <a:t>x</a:t>
                </a:r>
              </a:p>
            </p:txBody>
          </p:sp>
          <p:sp>
            <p:nvSpPr>
              <p:cNvPr id="13" name="TextovéPole 12"/>
              <p:cNvSpPr txBox="1"/>
              <p:nvPr/>
            </p:nvSpPr>
            <p:spPr>
              <a:xfrm>
                <a:off x="8352315" y="1511221"/>
                <a:ext cx="338655" cy="4151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90000" tIns="45000" rIns="90000" bIns="45000" compatLnSpc="0">
                <a:spAutoFit/>
              </a:bodyPr>
              <a:lstStyle/>
              <a:p>
                <a:pPr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cs-CZ" sz="2200" b="1" dirty="0" smtClean="0">
                    <a:latin typeface="Arial" pitchFamily="18"/>
                    <a:ea typeface="MS Gothic" pitchFamily="2"/>
                    <a:cs typeface="Tahoma" pitchFamily="2"/>
                  </a:rPr>
                  <a:t>1</a:t>
                </a:r>
                <a:endParaRPr lang="cs-CZ" sz="2200" b="1" dirty="0">
                  <a:latin typeface="Arial" pitchFamily="18"/>
                  <a:ea typeface="MS Gothic" pitchFamily="2"/>
                  <a:cs typeface="Tahoma" pitchFamily="2"/>
                </a:endParaRPr>
              </a:p>
            </p:txBody>
          </p:sp>
          <p:sp>
            <p:nvSpPr>
              <p:cNvPr id="14" name="Přímá spojnice 13"/>
              <p:cNvSpPr/>
              <p:nvPr/>
            </p:nvSpPr>
            <p:spPr>
              <a:xfrm>
                <a:off x="8352315" y="1907994"/>
                <a:ext cx="360356" cy="0"/>
              </a:xfrm>
              <a:prstGeom prst="line">
                <a:avLst/>
              </a:prstGeom>
              <a:noFill/>
              <a:ln w="36000">
                <a:solidFill>
                  <a:srgbClr val="000000"/>
                </a:solidFill>
                <a:prstDash val="solid"/>
              </a:ln>
            </p:spPr>
            <p:txBody>
              <a:bodyPr wrap="none" lIns="90000" tIns="45000" rIns="90000" bIns="45000" anchor="ctr" anchorCtr="1" compatLnSpc="0"/>
              <a:lstStyle/>
              <a:p>
                <a:pPr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>
                  <a:latin typeface="Arial" pitchFamily="18"/>
                  <a:ea typeface="MS Gothic" pitchFamily="2"/>
                  <a:cs typeface="Tahoma" pitchFamily="2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-63500" y="36513"/>
            <a:ext cx="10185400" cy="436562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>
                <a:latin typeface="Arial" pitchFamily="18"/>
                <a:ea typeface="MS Gothic" pitchFamily="2"/>
                <a:cs typeface="Tahoma" pitchFamily="2"/>
              </a:rPr>
              <a:t>př. Urči, zda je daná rovnice rovnicí lineární fce. Jestli ano, urči </a:t>
            </a:r>
            <a:r>
              <a:rPr lang="cs-CZ" sz="2400" b="1" u="sng">
                <a:latin typeface="Arial" pitchFamily="18"/>
                <a:ea typeface="MS Gothic" pitchFamily="2"/>
                <a:cs typeface="Tahoma" pitchFamily="2"/>
              </a:rPr>
              <a:t>k</a:t>
            </a:r>
            <a:r>
              <a:rPr lang="cs-CZ" sz="2400" b="1">
                <a:latin typeface="Arial" pitchFamily="18"/>
                <a:ea typeface="MS Gothic" pitchFamily="2"/>
                <a:cs typeface="Tahoma" pitchFamily="2"/>
              </a:rPr>
              <a:t> a </a:t>
            </a:r>
            <a:r>
              <a:rPr lang="cs-CZ" sz="2400" b="1" u="sng">
                <a:latin typeface="Arial" pitchFamily="18"/>
                <a:ea typeface="MS Gothic" pitchFamily="2"/>
                <a:cs typeface="Tahoma" pitchFamily="2"/>
              </a:rPr>
              <a:t>q</a:t>
            </a:r>
            <a:r>
              <a:rPr lang="cs-CZ" sz="2400" b="1">
                <a:latin typeface="Arial" pitchFamily="18"/>
                <a:ea typeface="MS Gothic" pitchFamily="2"/>
                <a:cs typeface="Tahoma" pitchFamily="2"/>
              </a:rPr>
              <a:t>.</a:t>
            </a:r>
          </a:p>
        </p:txBody>
      </p:sp>
      <p:sp>
        <p:nvSpPr>
          <p:cNvPr id="3" name="TextovéPole 2"/>
          <p:cNvSpPr txBox="1">
            <a:spLocks noResize="1"/>
          </p:cNvSpPr>
          <p:nvPr/>
        </p:nvSpPr>
        <p:spPr>
          <a:xfrm>
            <a:off x="4743450" y="2455863"/>
            <a:ext cx="720725" cy="360362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4" name="TextovéPole 3"/>
          <p:cNvSpPr txBox="1">
            <a:spLocks noResize="1"/>
          </p:cNvSpPr>
          <p:nvPr/>
        </p:nvSpPr>
        <p:spPr>
          <a:xfrm>
            <a:off x="4743450" y="2455863"/>
            <a:ext cx="720725" cy="360362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grpSp>
        <p:nvGrpSpPr>
          <p:cNvPr id="4101" name="Skupina 4"/>
          <p:cNvGrpSpPr>
            <a:grpSpLocks/>
          </p:cNvGrpSpPr>
          <p:nvPr/>
        </p:nvGrpSpPr>
        <p:grpSpPr bwMode="auto">
          <a:xfrm>
            <a:off x="539750" y="431800"/>
            <a:ext cx="9033668" cy="1862819"/>
            <a:chOff x="540360" y="432000"/>
            <a:chExt cx="9033514" cy="1862338"/>
          </a:xfrm>
        </p:grpSpPr>
        <p:sp>
          <p:nvSpPr>
            <p:cNvPr id="6" name="TextovéPole 5"/>
            <p:cNvSpPr txBox="1"/>
            <p:nvPr/>
          </p:nvSpPr>
          <p:spPr>
            <a:xfrm>
              <a:off x="540360" y="611342"/>
              <a:ext cx="9033514" cy="1682996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0000" tIns="45000" rIns="90000" bIns="45000" compatLnSpc="0">
              <a:spAutoFit/>
            </a:bodyPr>
            <a:lstStyle/>
            <a:p>
              <a:pPr fontAlgn="auto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400" b="1" dirty="0">
                  <a:latin typeface="Arial" pitchFamily="18"/>
                  <a:ea typeface="MS Gothic" pitchFamily="2"/>
                  <a:cs typeface="Tahoma" pitchFamily="2"/>
                </a:rPr>
                <a:t>a) y = </a:t>
              </a:r>
              <a:r>
                <a:rPr lang="cs-CZ" sz="2400" b="1" dirty="0" smtClean="0">
                  <a:latin typeface="Arial" pitchFamily="18"/>
                  <a:ea typeface="MS Gothic" pitchFamily="2"/>
                  <a:cs typeface="Tahoma" pitchFamily="2"/>
                </a:rPr>
                <a:t>5x </a:t>
              </a:r>
              <a:r>
                <a:rPr lang="cs-CZ" sz="2400" b="1" dirty="0">
                  <a:latin typeface="Arial" pitchFamily="18"/>
                  <a:ea typeface="MS Gothic" pitchFamily="2"/>
                  <a:cs typeface="Tahoma" pitchFamily="2"/>
                </a:rPr>
                <a:t>+ 2           d) y = </a:t>
              </a:r>
              <a:r>
                <a:rPr lang="cs-CZ" sz="2400" b="1" dirty="0" smtClean="0">
                  <a:latin typeface="Arial" pitchFamily="18"/>
                  <a:ea typeface="MS Gothic" pitchFamily="2"/>
                  <a:cs typeface="Tahoma" pitchFamily="2"/>
                </a:rPr>
                <a:t>4x             </a:t>
              </a:r>
              <a:r>
                <a:rPr lang="cs-CZ" sz="2400" b="1" dirty="0">
                  <a:latin typeface="Arial" pitchFamily="18"/>
                  <a:ea typeface="MS Gothic" pitchFamily="2"/>
                  <a:cs typeface="Tahoma" pitchFamily="2"/>
                </a:rPr>
                <a:t>g) y =             j) y = - </a:t>
              </a:r>
              <a:r>
                <a:rPr lang="cs-CZ" sz="2400" b="1" dirty="0" smtClean="0">
                  <a:latin typeface="Arial" pitchFamily="18"/>
                  <a:ea typeface="MS Gothic" pitchFamily="2"/>
                  <a:cs typeface="Tahoma" pitchFamily="2"/>
                </a:rPr>
                <a:t>7</a:t>
              </a:r>
              <a:endParaRPr lang="cs-CZ" sz="2400" b="1" dirty="0">
                <a:latin typeface="Arial" pitchFamily="18"/>
                <a:ea typeface="MS Gothic" pitchFamily="2"/>
                <a:cs typeface="Tahoma" pitchFamily="2"/>
              </a:endParaRPr>
            </a:p>
            <a:p>
              <a:pPr fontAlgn="auto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400" b="1" dirty="0">
                  <a:latin typeface="Arial" pitchFamily="18"/>
                  <a:ea typeface="MS Gothic" pitchFamily="2"/>
                  <a:cs typeface="Tahoma" pitchFamily="2"/>
                </a:rPr>
                <a:t>b) y = </a:t>
              </a:r>
              <a:r>
                <a:rPr lang="cs-CZ" sz="2400" b="1" dirty="0" smtClean="0">
                  <a:latin typeface="Arial" pitchFamily="18"/>
                  <a:ea typeface="MS Gothic" pitchFamily="2"/>
                  <a:cs typeface="Tahoma" pitchFamily="2"/>
                </a:rPr>
                <a:t>x</a:t>
              </a:r>
              <a:r>
                <a:rPr lang="cs-CZ" sz="2400" b="1" baseline="30000" dirty="0" smtClean="0">
                  <a:latin typeface="Arial" pitchFamily="18"/>
                  <a:ea typeface="MS Gothic" pitchFamily="2"/>
                  <a:cs typeface="Tahoma" pitchFamily="2"/>
                </a:rPr>
                <a:t>5</a:t>
              </a:r>
              <a:r>
                <a:rPr lang="cs-CZ" sz="2400" b="1" dirty="0" smtClean="0">
                  <a:latin typeface="Arial" pitchFamily="18"/>
                  <a:ea typeface="MS Gothic" pitchFamily="2"/>
                  <a:cs typeface="Tahoma" pitchFamily="2"/>
                </a:rPr>
                <a:t> </a:t>
              </a:r>
              <a:r>
                <a:rPr lang="cs-CZ" sz="2400" b="1" dirty="0">
                  <a:latin typeface="Arial" pitchFamily="18"/>
                  <a:ea typeface="MS Gothic" pitchFamily="2"/>
                  <a:cs typeface="Tahoma" pitchFamily="2"/>
                </a:rPr>
                <a:t>+ 5</a:t>
              </a:r>
              <a:r>
                <a:rPr lang="cs-CZ" sz="2400" b="1" dirty="0" smtClean="0">
                  <a:latin typeface="Arial" pitchFamily="18"/>
                  <a:ea typeface="MS Gothic" pitchFamily="2"/>
                  <a:cs typeface="Tahoma" pitchFamily="2"/>
                </a:rPr>
                <a:t>            </a:t>
              </a:r>
              <a:r>
                <a:rPr lang="cs-CZ" sz="2400" b="1" dirty="0">
                  <a:latin typeface="Arial" pitchFamily="18"/>
                  <a:ea typeface="MS Gothic" pitchFamily="2"/>
                  <a:cs typeface="Tahoma" pitchFamily="2"/>
                </a:rPr>
                <a:t>e) y = x</a:t>
              </a:r>
              <a:r>
                <a:rPr lang="cs-CZ" sz="2400" b="1" baseline="30000" dirty="0">
                  <a:latin typeface="Arial" pitchFamily="18"/>
                  <a:ea typeface="MS Gothic" pitchFamily="2"/>
                  <a:cs typeface="Tahoma" pitchFamily="2"/>
                </a:rPr>
                <a:t>2</a:t>
              </a:r>
              <a:r>
                <a:rPr lang="cs-CZ" sz="2400" b="1" dirty="0">
                  <a:latin typeface="Arial" pitchFamily="18"/>
                  <a:ea typeface="MS Gothic" pitchFamily="2"/>
                  <a:cs typeface="Tahoma" pitchFamily="2"/>
                </a:rPr>
                <a:t>              h) y= x – </a:t>
              </a:r>
              <a:r>
                <a:rPr lang="cs-CZ" sz="2400" b="1" dirty="0" smtClean="0">
                  <a:latin typeface="Arial" pitchFamily="18"/>
                  <a:ea typeface="MS Gothic" pitchFamily="2"/>
                  <a:cs typeface="Tahoma" pitchFamily="2"/>
                </a:rPr>
                <a:t>1    </a:t>
              </a:r>
              <a:r>
                <a:rPr lang="cs-CZ" sz="2400" b="1" dirty="0">
                  <a:latin typeface="Arial" pitchFamily="18"/>
                  <a:ea typeface="MS Gothic" pitchFamily="2"/>
                  <a:cs typeface="Tahoma" pitchFamily="2"/>
                </a:rPr>
                <a:t>k) y = 1 + </a:t>
              </a:r>
              <a:r>
                <a:rPr lang="cs-CZ" sz="2400" b="1" dirty="0" smtClean="0">
                  <a:latin typeface="Arial" pitchFamily="18"/>
                  <a:ea typeface="MS Gothic" pitchFamily="2"/>
                  <a:cs typeface="Tahoma" pitchFamily="2"/>
                </a:rPr>
                <a:t>3x</a:t>
              </a:r>
              <a:endParaRPr lang="cs-CZ" sz="2400" b="1" dirty="0">
                <a:latin typeface="Arial" pitchFamily="18"/>
                <a:ea typeface="MS Gothic" pitchFamily="2"/>
                <a:cs typeface="Tahoma" pitchFamily="2"/>
              </a:endParaRPr>
            </a:p>
            <a:p>
              <a:pPr fontAlgn="auto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400" b="1" dirty="0">
                  <a:latin typeface="Arial" pitchFamily="18"/>
                  <a:ea typeface="MS Gothic" pitchFamily="2"/>
                  <a:cs typeface="Tahoma" pitchFamily="2"/>
                </a:rPr>
                <a:t>c) y = - </a:t>
              </a:r>
              <a:r>
                <a:rPr lang="cs-CZ" sz="2400" b="1" dirty="0" smtClean="0">
                  <a:latin typeface="Arial" pitchFamily="18"/>
                  <a:ea typeface="MS Gothic" pitchFamily="2"/>
                  <a:cs typeface="Tahoma" pitchFamily="2"/>
                </a:rPr>
                <a:t>x </a:t>
              </a:r>
              <a:r>
                <a:rPr lang="cs-CZ" sz="2400" b="1" dirty="0">
                  <a:latin typeface="Arial" pitchFamily="18"/>
                  <a:ea typeface="MS Gothic" pitchFamily="2"/>
                  <a:cs typeface="Tahoma" pitchFamily="2"/>
                </a:rPr>
                <a:t>– </a:t>
              </a:r>
              <a:r>
                <a:rPr lang="cs-CZ" sz="2400" b="1" dirty="0" smtClean="0">
                  <a:latin typeface="Arial" pitchFamily="18"/>
                  <a:ea typeface="MS Gothic" pitchFamily="2"/>
                  <a:cs typeface="Tahoma" pitchFamily="2"/>
                </a:rPr>
                <a:t>7          </a:t>
              </a:r>
              <a:r>
                <a:rPr lang="cs-CZ" sz="2400" b="1" dirty="0">
                  <a:latin typeface="Arial" pitchFamily="18"/>
                  <a:ea typeface="MS Gothic" pitchFamily="2"/>
                  <a:cs typeface="Tahoma" pitchFamily="2"/>
                </a:rPr>
                <a:t>f) y = </a:t>
              </a:r>
              <a:r>
                <a:rPr lang="cs-CZ" sz="2400" b="1" dirty="0" smtClean="0">
                  <a:latin typeface="Arial" pitchFamily="18"/>
                  <a:ea typeface="MS Gothic" pitchFamily="2"/>
                  <a:cs typeface="Tahoma" pitchFamily="2"/>
                </a:rPr>
                <a:t>6                </a:t>
              </a:r>
              <a:r>
                <a:rPr lang="cs-CZ" sz="2400" b="1" dirty="0">
                  <a:latin typeface="Arial" pitchFamily="18"/>
                  <a:ea typeface="MS Gothic" pitchFamily="2"/>
                  <a:cs typeface="Tahoma" pitchFamily="2"/>
                </a:rPr>
                <a:t>i) y = - </a:t>
              </a:r>
              <a:r>
                <a:rPr lang="cs-CZ" sz="2400" b="1" dirty="0" smtClean="0">
                  <a:latin typeface="Arial" pitchFamily="18"/>
                  <a:ea typeface="MS Gothic" pitchFamily="2"/>
                  <a:cs typeface="Tahoma" pitchFamily="2"/>
                </a:rPr>
                <a:t>3x      </a:t>
              </a:r>
              <a:r>
                <a:rPr lang="cs-CZ" sz="2400" b="1" dirty="0">
                  <a:latin typeface="Arial" pitchFamily="18"/>
                  <a:ea typeface="MS Gothic" pitchFamily="2"/>
                  <a:cs typeface="Tahoma" pitchFamily="2"/>
                </a:rPr>
                <a:t>l) y =  </a:t>
              </a:r>
            </a:p>
          </p:txBody>
        </p:sp>
        <p:grpSp>
          <p:nvGrpSpPr>
            <p:cNvPr id="4103" name="Skupina 6"/>
            <p:cNvGrpSpPr>
              <a:grpSpLocks/>
            </p:cNvGrpSpPr>
            <p:nvPr/>
          </p:nvGrpSpPr>
          <p:grpSpPr bwMode="auto">
            <a:xfrm>
              <a:off x="6552121" y="432000"/>
              <a:ext cx="360356" cy="846845"/>
              <a:chOff x="6552121" y="432000"/>
              <a:chExt cx="360356" cy="846845"/>
            </a:xfrm>
          </p:grpSpPr>
          <p:sp>
            <p:nvSpPr>
              <p:cNvPr id="8" name="TextovéPole 7"/>
              <p:cNvSpPr txBox="1"/>
              <p:nvPr/>
            </p:nvSpPr>
            <p:spPr>
              <a:xfrm>
                <a:off x="6552121" y="432000"/>
                <a:ext cx="336544" cy="40946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90000" tIns="45000" rIns="90000" bIns="45000" compatLnSpc="0">
                <a:spAutoFit/>
              </a:bodyPr>
              <a:lstStyle/>
              <a:p>
                <a:pPr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cs-CZ" sz="2200" b="1">
                    <a:latin typeface="Arial" pitchFamily="18"/>
                    <a:ea typeface="MS Gothic" pitchFamily="2"/>
                    <a:cs typeface="Tahoma" pitchFamily="2"/>
                  </a:rPr>
                  <a:t>x</a:t>
                </a:r>
              </a:p>
            </p:txBody>
          </p:sp>
          <p:sp>
            <p:nvSpPr>
              <p:cNvPr id="9" name="TextovéPole 8"/>
              <p:cNvSpPr txBox="1"/>
              <p:nvPr/>
            </p:nvSpPr>
            <p:spPr>
              <a:xfrm>
                <a:off x="6552121" y="863689"/>
                <a:ext cx="338654" cy="4151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90000" tIns="45000" rIns="90000" bIns="45000" compatLnSpc="0">
                <a:spAutoFit/>
              </a:bodyPr>
              <a:lstStyle/>
              <a:p>
                <a:pPr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cs-CZ" sz="2200" b="1" dirty="0">
                    <a:latin typeface="Arial" pitchFamily="18"/>
                    <a:ea typeface="MS Gothic" pitchFamily="2"/>
                    <a:cs typeface="Tahoma" pitchFamily="2"/>
                  </a:rPr>
                  <a:t>2</a:t>
                </a:r>
              </a:p>
            </p:txBody>
          </p:sp>
          <p:sp>
            <p:nvSpPr>
              <p:cNvPr id="10" name="Přímá spojnice 9"/>
              <p:cNvSpPr/>
              <p:nvPr/>
            </p:nvSpPr>
            <p:spPr>
              <a:xfrm>
                <a:off x="6552121" y="863689"/>
                <a:ext cx="360356" cy="0"/>
              </a:xfrm>
              <a:prstGeom prst="line">
                <a:avLst/>
              </a:prstGeom>
              <a:noFill/>
              <a:ln w="36000">
                <a:solidFill>
                  <a:srgbClr val="000000"/>
                </a:solidFill>
                <a:prstDash val="solid"/>
              </a:ln>
            </p:spPr>
            <p:txBody>
              <a:bodyPr wrap="none" lIns="90000" tIns="45000" rIns="90000" bIns="45000" anchor="ctr" anchorCtr="1" compatLnSpc="0"/>
              <a:lstStyle/>
              <a:p>
                <a:pPr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>
                  <a:latin typeface="Arial" pitchFamily="18"/>
                  <a:ea typeface="MS Gothic" pitchFamily="2"/>
                  <a:cs typeface="Tahoma" pitchFamily="2"/>
                </a:endParaRPr>
              </a:p>
            </p:txBody>
          </p:sp>
        </p:grpSp>
        <p:grpSp>
          <p:nvGrpSpPr>
            <p:cNvPr id="4104" name="Skupina 10"/>
            <p:cNvGrpSpPr>
              <a:grpSpLocks/>
            </p:cNvGrpSpPr>
            <p:nvPr/>
          </p:nvGrpSpPr>
          <p:grpSpPr bwMode="auto">
            <a:xfrm>
              <a:off x="8352315" y="1511221"/>
              <a:ext cx="360356" cy="769739"/>
              <a:chOff x="8352315" y="1511221"/>
              <a:chExt cx="360356" cy="769739"/>
            </a:xfrm>
          </p:grpSpPr>
          <p:sp>
            <p:nvSpPr>
              <p:cNvPr id="12" name="TextovéPole 11"/>
              <p:cNvSpPr txBox="1"/>
              <p:nvPr/>
            </p:nvSpPr>
            <p:spPr>
              <a:xfrm>
                <a:off x="8352315" y="1871491"/>
                <a:ext cx="336544" cy="40946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90000" tIns="45000" rIns="90000" bIns="45000" compatLnSpc="0">
                <a:spAutoFit/>
              </a:bodyPr>
              <a:lstStyle/>
              <a:p>
                <a:pPr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cs-CZ" sz="2200" b="1">
                    <a:latin typeface="Arial" pitchFamily="18"/>
                    <a:ea typeface="MS Gothic" pitchFamily="2"/>
                    <a:cs typeface="Tahoma" pitchFamily="2"/>
                  </a:rPr>
                  <a:t>x</a:t>
                </a:r>
              </a:p>
            </p:txBody>
          </p:sp>
          <p:sp>
            <p:nvSpPr>
              <p:cNvPr id="13" name="TextovéPole 12"/>
              <p:cNvSpPr txBox="1"/>
              <p:nvPr/>
            </p:nvSpPr>
            <p:spPr>
              <a:xfrm>
                <a:off x="8352315" y="1511221"/>
                <a:ext cx="338655" cy="4151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90000" tIns="45000" rIns="90000" bIns="45000" compatLnSpc="0">
                <a:spAutoFit/>
              </a:bodyPr>
              <a:lstStyle/>
              <a:p>
                <a:pPr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cs-CZ" sz="2200" b="1" dirty="0" smtClean="0">
                    <a:latin typeface="Arial" pitchFamily="18"/>
                    <a:ea typeface="MS Gothic" pitchFamily="2"/>
                    <a:cs typeface="Tahoma" pitchFamily="2"/>
                  </a:rPr>
                  <a:t>1</a:t>
                </a:r>
                <a:endParaRPr lang="cs-CZ" sz="2200" b="1" dirty="0">
                  <a:latin typeface="Arial" pitchFamily="18"/>
                  <a:ea typeface="MS Gothic" pitchFamily="2"/>
                  <a:cs typeface="Tahoma" pitchFamily="2"/>
                </a:endParaRPr>
              </a:p>
            </p:txBody>
          </p:sp>
          <p:sp>
            <p:nvSpPr>
              <p:cNvPr id="14" name="Přímá spojnice 13"/>
              <p:cNvSpPr/>
              <p:nvPr/>
            </p:nvSpPr>
            <p:spPr>
              <a:xfrm>
                <a:off x="8352315" y="1907994"/>
                <a:ext cx="360356" cy="0"/>
              </a:xfrm>
              <a:prstGeom prst="line">
                <a:avLst/>
              </a:prstGeom>
              <a:noFill/>
              <a:ln w="36000">
                <a:solidFill>
                  <a:srgbClr val="000000"/>
                </a:solidFill>
                <a:prstDash val="solid"/>
              </a:ln>
            </p:spPr>
            <p:txBody>
              <a:bodyPr wrap="none" lIns="90000" tIns="45000" rIns="90000" bIns="45000" anchor="ctr" anchorCtr="1" compatLnSpc="0"/>
              <a:lstStyle/>
              <a:p>
                <a:pPr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>
                  <a:latin typeface="Arial" pitchFamily="18"/>
                  <a:ea typeface="MS Gothic" pitchFamily="2"/>
                  <a:cs typeface="Tahoma" pitchFamily="2"/>
                </a:endParaRPr>
              </a:p>
            </p:txBody>
          </p:sp>
        </p:grpSp>
      </p:grpSp>
      <p:sp>
        <p:nvSpPr>
          <p:cNvPr id="15" name="TextovéPole 14"/>
          <p:cNvSpPr txBox="1"/>
          <p:nvPr/>
        </p:nvSpPr>
        <p:spPr>
          <a:xfrm>
            <a:off x="195263" y="2701925"/>
            <a:ext cx="2850437" cy="444758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a) ano: k = </a:t>
            </a:r>
            <a:r>
              <a:rPr lang="cs-CZ" sz="2400" b="1" dirty="0" smtClean="0">
                <a:latin typeface="Arial" pitchFamily="18"/>
                <a:ea typeface="MS Gothic" pitchFamily="2"/>
                <a:cs typeface="Tahoma" pitchFamily="2"/>
              </a:rPr>
              <a:t>5, </a:t>
            </a: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q = 2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195263" y="3205163"/>
            <a:ext cx="909637" cy="43815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>
                <a:latin typeface="Arial" pitchFamily="18"/>
                <a:ea typeface="MS Gothic" pitchFamily="2"/>
                <a:cs typeface="Tahoma" pitchFamily="2"/>
              </a:rPr>
              <a:t>b) ne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12725" y="3635375"/>
            <a:ext cx="3226437" cy="444758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c) ano: k = - </a:t>
            </a:r>
            <a:r>
              <a:rPr lang="cs-CZ" sz="2400" b="1" dirty="0" smtClean="0">
                <a:latin typeface="Arial" pitchFamily="18"/>
                <a:ea typeface="MS Gothic" pitchFamily="2"/>
                <a:cs typeface="Tahoma" pitchFamily="2"/>
              </a:rPr>
              <a:t>1, </a:t>
            </a: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q = - </a:t>
            </a:r>
            <a:r>
              <a:rPr lang="cs-CZ" sz="2400" b="1" dirty="0" smtClean="0">
                <a:latin typeface="Arial" pitchFamily="18"/>
                <a:ea typeface="MS Gothic" pitchFamily="2"/>
                <a:cs typeface="Tahoma" pitchFamily="2"/>
              </a:rPr>
              <a:t>7</a:t>
            </a:r>
            <a:endParaRPr lang="cs-CZ" sz="2400" b="1" dirty="0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3602038" y="2665413"/>
            <a:ext cx="2867237" cy="444758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d) ano: k = </a:t>
            </a:r>
            <a:r>
              <a:rPr lang="cs-CZ" sz="2400" b="1" dirty="0" smtClean="0">
                <a:latin typeface="Arial" pitchFamily="18"/>
                <a:ea typeface="MS Gothic" pitchFamily="2"/>
                <a:cs typeface="Tahoma" pitchFamily="2"/>
              </a:rPr>
              <a:t>4, </a:t>
            </a: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q = 0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3600450" y="3132138"/>
            <a:ext cx="892175" cy="43815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>
                <a:latin typeface="Arial" pitchFamily="18"/>
                <a:ea typeface="MS Gothic" pitchFamily="2"/>
                <a:cs typeface="Tahoma" pitchFamily="2"/>
              </a:rPr>
              <a:t>e) ne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635375" y="3638550"/>
            <a:ext cx="2781700" cy="444758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f) ano: k = 0, q = </a:t>
            </a:r>
            <a:r>
              <a:rPr lang="cs-CZ" sz="2400" b="1" dirty="0" smtClean="0">
                <a:latin typeface="Arial" pitchFamily="18"/>
                <a:ea typeface="MS Gothic" pitchFamily="2"/>
                <a:cs typeface="Tahoma" pitchFamily="2"/>
              </a:rPr>
              <a:t>6</a:t>
            </a:r>
            <a:endParaRPr lang="cs-CZ" sz="2400" b="1" dirty="0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6888163" y="3635375"/>
            <a:ext cx="2952773" cy="444758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i) ano: k = - </a:t>
            </a:r>
            <a:r>
              <a:rPr lang="cs-CZ" sz="2400" b="1" dirty="0" smtClean="0">
                <a:latin typeface="Arial" pitchFamily="18"/>
                <a:ea typeface="MS Gothic" pitchFamily="2"/>
                <a:cs typeface="Tahoma" pitchFamily="2"/>
              </a:rPr>
              <a:t>3, </a:t>
            </a: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q = 0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3635375" y="4427538"/>
            <a:ext cx="2952773" cy="444758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j) ano: k = 0, q = - </a:t>
            </a:r>
            <a:r>
              <a:rPr lang="cs-CZ" sz="2400" b="1" dirty="0" smtClean="0">
                <a:latin typeface="Arial" pitchFamily="18"/>
                <a:ea typeface="MS Gothic" pitchFamily="2"/>
                <a:cs typeface="Tahoma" pitchFamily="2"/>
              </a:rPr>
              <a:t>7</a:t>
            </a:r>
            <a:endParaRPr lang="cs-CZ" sz="2400" b="1" dirty="0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3597275" y="4970463"/>
            <a:ext cx="2935973" cy="444758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k)  ano: k = </a:t>
            </a:r>
            <a:r>
              <a:rPr lang="cs-CZ" sz="2400" b="1" dirty="0" smtClean="0">
                <a:latin typeface="Arial" pitchFamily="18"/>
                <a:ea typeface="MS Gothic" pitchFamily="2"/>
                <a:cs typeface="Tahoma" pitchFamily="2"/>
              </a:rPr>
              <a:t>3, </a:t>
            </a: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q = 1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3646488" y="5510213"/>
            <a:ext cx="893762" cy="436562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>
                <a:latin typeface="Arial" pitchFamily="18"/>
                <a:ea typeface="MS Gothic" pitchFamily="2"/>
                <a:cs typeface="Tahoma" pitchFamily="2"/>
              </a:rPr>
              <a:t>l)  ne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6875986" y="2606933"/>
            <a:ext cx="3123974" cy="444758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g</a:t>
            </a:r>
            <a:r>
              <a:rPr lang="cs-CZ" sz="2400" b="1" dirty="0" smtClean="0">
                <a:latin typeface="Arial" pitchFamily="18"/>
                <a:ea typeface="MS Gothic" pitchFamily="2"/>
                <a:cs typeface="Tahoma" pitchFamily="2"/>
              </a:rPr>
              <a:t>) </a:t>
            </a: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ano: k = </a:t>
            </a:r>
            <a:r>
              <a:rPr lang="cs-CZ" sz="2400" b="1" dirty="0" smtClean="0">
                <a:latin typeface="Arial" pitchFamily="18"/>
                <a:ea typeface="MS Gothic" pitchFamily="2"/>
                <a:cs typeface="Tahoma" pitchFamily="2"/>
              </a:rPr>
              <a:t>0,5, </a:t>
            </a: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q = </a:t>
            </a:r>
            <a:r>
              <a:rPr lang="cs-CZ" sz="2400" b="1" dirty="0" smtClean="0">
                <a:latin typeface="Arial" pitchFamily="18"/>
                <a:ea typeface="MS Gothic" pitchFamily="2"/>
                <a:cs typeface="Tahoma" pitchFamily="2"/>
              </a:rPr>
              <a:t>0</a:t>
            </a:r>
            <a:endParaRPr lang="cs-CZ" sz="2400" b="1" dirty="0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6911975" y="3109152"/>
            <a:ext cx="3055237" cy="444758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h</a:t>
            </a:r>
            <a:r>
              <a:rPr lang="cs-CZ" sz="2400" b="1" dirty="0" smtClean="0">
                <a:latin typeface="Arial" pitchFamily="18"/>
                <a:ea typeface="MS Gothic" pitchFamily="2"/>
                <a:cs typeface="Tahoma" pitchFamily="2"/>
              </a:rPr>
              <a:t>) </a:t>
            </a: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ano: k = </a:t>
            </a:r>
            <a:r>
              <a:rPr lang="cs-CZ" sz="2400" b="1" dirty="0" smtClean="0">
                <a:latin typeface="Arial" pitchFamily="18"/>
                <a:ea typeface="MS Gothic" pitchFamily="2"/>
                <a:cs typeface="Tahoma" pitchFamily="2"/>
              </a:rPr>
              <a:t>1, </a:t>
            </a: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q = - </a:t>
            </a:r>
            <a:r>
              <a:rPr lang="cs-CZ" sz="2400" b="1" dirty="0" smtClean="0">
                <a:latin typeface="Arial" pitchFamily="18"/>
                <a:ea typeface="MS Gothic" pitchFamily="2"/>
                <a:cs typeface="Tahoma" pitchFamily="2"/>
              </a:rPr>
              <a:t>1</a:t>
            </a:r>
            <a:endParaRPr lang="cs-CZ" sz="2400" b="1" dirty="0">
              <a:latin typeface="Arial" pitchFamily="18"/>
              <a:ea typeface="MS Gothic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89533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404938" y="1692275"/>
            <a:ext cx="7218362" cy="1508125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b="1" u="sng">
                <a:latin typeface="Arial" pitchFamily="18"/>
                <a:ea typeface="MS Gothic" pitchFamily="2"/>
                <a:cs typeface="Tahoma" pitchFamily="2"/>
              </a:rPr>
              <a:t>FCE ROSTOUCÍ, KLESAJÍCÍ,</a:t>
            </a:r>
          </a:p>
          <a:p>
            <a:pPr fontAlgn="auto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b="1">
                <a:latin typeface="Arial" pitchFamily="18"/>
                <a:ea typeface="MS Gothic" pitchFamily="2"/>
                <a:cs typeface="Tahoma" pitchFamily="2"/>
              </a:rPr>
              <a:t>             </a:t>
            </a:r>
            <a:r>
              <a:rPr lang="cs-CZ" sz="4000" b="1" u="sng">
                <a:latin typeface="Arial" pitchFamily="18"/>
                <a:ea typeface="MS Gothic" pitchFamily="2"/>
                <a:cs typeface="Tahoma" pitchFamily="2"/>
              </a:rPr>
              <a:t>KONSTANTNÍ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15938" y="179388"/>
            <a:ext cx="8475662" cy="43815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err="1">
                <a:latin typeface="Arial" pitchFamily="18"/>
                <a:ea typeface="MS Gothic" pitchFamily="2"/>
                <a:cs typeface="Tahoma" pitchFamily="2"/>
              </a:rPr>
              <a:t>Fce</a:t>
            </a: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 y = </a:t>
            </a:r>
            <a:r>
              <a:rPr lang="cs-CZ" sz="2400" b="1" dirty="0" err="1">
                <a:latin typeface="Arial" pitchFamily="18"/>
                <a:ea typeface="MS Gothic" pitchFamily="2"/>
                <a:cs typeface="Tahoma" pitchFamily="2"/>
              </a:rPr>
              <a:t>kx</a:t>
            </a: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 + q je </a:t>
            </a:r>
            <a:r>
              <a:rPr lang="cs-CZ" sz="2400" b="1" u="sng" dirty="0">
                <a:latin typeface="Arial" pitchFamily="18"/>
                <a:ea typeface="MS Gothic" pitchFamily="2"/>
                <a:cs typeface="Tahoma" pitchFamily="2"/>
              </a:rPr>
              <a:t>ROSTOUCÍ</a:t>
            </a: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, je-li </a:t>
            </a:r>
            <a:r>
              <a:rPr lang="cs-CZ" sz="2400" b="1" u="sng" dirty="0">
                <a:latin typeface="Arial" pitchFamily="18"/>
                <a:ea typeface="MS Gothic" pitchFamily="2"/>
                <a:cs typeface="Tahoma" pitchFamily="2"/>
              </a:rPr>
              <a:t>k &gt; 0</a:t>
            </a: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 ( </a:t>
            </a:r>
            <a:r>
              <a:rPr lang="cs-CZ" sz="2400" b="1" u="sng" dirty="0">
                <a:latin typeface="Arial" pitchFamily="18"/>
                <a:ea typeface="MS Gothic" pitchFamily="2"/>
                <a:cs typeface="Tahoma" pitchFamily="2"/>
              </a:rPr>
              <a:t>k</a:t>
            </a: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 je kladné číslo 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60363" y="1403350"/>
            <a:ext cx="2027237" cy="43815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př. y = 3x + 2</a:t>
            </a:r>
          </a:p>
        </p:txBody>
      </p:sp>
      <p:sp>
        <p:nvSpPr>
          <p:cNvPr id="5" name="Volný tvar 4"/>
          <p:cNvSpPr/>
          <p:nvPr/>
        </p:nvSpPr>
        <p:spPr>
          <a:xfrm>
            <a:off x="5616575" y="1223963"/>
            <a:ext cx="0" cy="375443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h="10428" fill="none">
                <a:moveTo>
                  <a:pt x="0" y="0"/>
                </a:moveTo>
                <a:lnTo>
                  <a:pt x="0" y="10428"/>
                </a:lnTo>
              </a:path>
            </a:pathLst>
          </a:custGeom>
          <a:noFill/>
          <a:ln w="36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6" name="Volný tvar 5"/>
          <p:cNvSpPr/>
          <p:nvPr/>
        </p:nvSpPr>
        <p:spPr>
          <a:xfrm>
            <a:off x="2771775" y="3563938"/>
            <a:ext cx="5867400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6300" fill="none">
                <a:moveTo>
                  <a:pt x="0" y="0"/>
                </a:moveTo>
                <a:lnTo>
                  <a:pt x="16300" y="0"/>
                </a:lnTo>
              </a:path>
            </a:pathLst>
          </a:custGeom>
          <a:noFill/>
          <a:ln w="36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7" name="Volný tvar 6"/>
          <p:cNvSpPr/>
          <p:nvPr/>
        </p:nvSpPr>
        <p:spPr>
          <a:xfrm>
            <a:off x="2592388" y="1439863"/>
            <a:ext cx="719137" cy="360362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pin 0 f0 21600"/>
              <a:gd name="f10" fmla="pin 0 f1 10800"/>
              <a:gd name="f11" fmla="val f9"/>
              <a:gd name="f12" fmla="val f10"/>
              <a:gd name="f13" fmla="+- 21600 0 f10"/>
              <a:gd name="f14" fmla="+- 21600 0 f9"/>
              <a:gd name="f15" fmla="+- 10800 0 f10"/>
              <a:gd name="f16" fmla="*/ f9 f7 1"/>
              <a:gd name="f17" fmla="*/ f10 f8 1"/>
              <a:gd name="f18" fmla="*/ 0 f7 1"/>
              <a:gd name="f19" fmla="*/ 21600 f7 1"/>
              <a:gd name="f20" fmla="*/ 21600 f8 1"/>
              <a:gd name="f21" fmla="*/ 0 f8 1"/>
              <a:gd name="f22" fmla="*/ f14 f15 1"/>
              <a:gd name="f23" fmla="*/ f22 1 10800"/>
            </a:gdLst>
            <a:ahLst>
              <a:ahXY gdRefX="f0" minX="f4" maxX="f5" gdRefY="f1" minY="f4" maxY="f6">
                <a:pos x="f16" y="f1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8" t="f21" r="f19" b="f20"/>
            <a:pathLst>
              <a:path w="21600" h="21600">
                <a:moveTo>
                  <a:pt x="f4" y="f12"/>
                </a:moveTo>
                <a:lnTo>
                  <a:pt x="f11" y="f12"/>
                </a:lnTo>
                <a:lnTo>
                  <a:pt x="f11" y="f4"/>
                </a:lnTo>
                <a:lnTo>
                  <a:pt x="f5" y="f6"/>
                </a:lnTo>
                <a:lnTo>
                  <a:pt x="f11" y="f5"/>
                </a:lnTo>
                <a:lnTo>
                  <a:pt x="f11" y="f13"/>
                </a:lnTo>
                <a:lnTo>
                  <a:pt x="f4" y="f13"/>
                </a:lnTo>
                <a:lnTo>
                  <a:pt x="f23" y="f6"/>
                </a:lnTo>
                <a:lnTo>
                  <a:pt x="f4" y="f12"/>
                </a:lnTo>
                <a:close/>
              </a:path>
            </a:pathLst>
          </a:custGeom>
          <a:solidFill>
            <a:srgbClr val="FF3366">
              <a:alpha val="0"/>
            </a:srgbClr>
          </a:solidFill>
          <a:ln w="36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455988" y="1427163"/>
            <a:ext cx="868362" cy="43815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k = 3</a:t>
            </a:r>
          </a:p>
        </p:txBody>
      </p:sp>
      <p:sp>
        <p:nvSpPr>
          <p:cNvPr id="9" name="Volný tvar 8"/>
          <p:cNvSpPr/>
          <p:nvPr/>
        </p:nvSpPr>
        <p:spPr>
          <a:xfrm>
            <a:off x="5075238" y="3384550"/>
            <a:ext cx="0" cy="35877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h="1000" fill="none">
                <a:moveTo>
                  <a:pt x="0" y="0"/>
                </a:moveTo>
                <a:lnTo>
                  <a:pt x="0" y="1000"/>
                </a:lnTo>
              </a:path>
            </a:pathLst>
          </a:custGeom>
          <a:noFill/>
          <a:ln w="36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10" name="Volný tvar 9"/>
          <p:cNvSpPr/>
          <p:nvPr/>
        </p:nvSpPr>
        <p:spPr>
          <a:xfrm>
            <a:off x="6659563" y="3384550"/>
            <a:ext cx="0" cy="35877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h="1000" fill="none">
                <a:moveTo>
                  <a:pt x="0" y="0"/>
                </a:moveTo>
                <a:lnTo>
                  <a:pt x="0" y="1000"/>
                </a:lnTo>
              </a:path>
            </a:pathLst>
          </a:custGeom>
          <a:noFill/>
          <a:ln w="36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11" name="Volný tvar 10"/>
          <p:cNvSpPr/>
          <p:nvPr/>
        </p:nvSpPr>
        <p:spPr>
          <a:xfrm>
            <a:off x="5435600" y="2879725"/>
            <a:ext cx="360363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000" fill="none">
                <a:moveTo>
                  <a:pt x="0" y="0"/>
                </a:moveTo>
                <a:lnTo>
                  <a:pt x="1000" y="0"/>
                </a:lnTo>
              </a:path>
            </a:pathLst>
          </a:custGeom>
          <a:noFill/>
          <a:ln w="36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12" name="Volný tvar 11"/>
          <p:cNvSpPr/>
          <p:nvPr/>
        </p:nvSpPr>
        <p:spPr>
          <a:xfrm>
            <a:off x="5435600" y="1800225"/>
            <a:ext cx="360363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000" fill="none">
                <a:moveTo>
                  <a:pt x="0" y="0"/>
                </a:moveTo>
                <a:lnTo>
                  <a:pt x="1000" y="0"/>
                </a:lnTo>
              </a:path>
            </a:pathLst>
          </a:custGeom>
          <a:noFill/>
          <a:ln w="36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13" name="Volný tvar 12"/>
          <p:cNvSpPr/>
          <p:nvPr/>
        </p:nvSpPr>
        <p:spPr>
          <a:xfrm>
            <a:off x="2339975" y="1223963"/>
            <a:ext cx="5219700" cy="341947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4500" h="9500" fill="none">
                <a:moveTo>
                  <a:pt x="14500" y="0"/>
                </a:moveTo>
                <a:lnTo>
                  <a:pt x="0" y="9500"/>
                </a:lnTo>
              </a:path>
            </a:pathLst>
          </a:custGeom>
          <a:noFill/>
          <a:ln w="72000">
            <a:solidFill>
              <a:srgbClr val="FF0000"/>
            </a:solidFill>
            <a:prstDash val="solid"/>
          </a:ln>
        </p:spPr>
        <p:txBody>
          <a:bodyPr wrap="none" lIns="108000" tIns="63000" rIns="108000" bIns="63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8459788" y="3563938"/>
            <a:ext cx="331787" cy="430212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>
                <a:latin typeface="Arial" pitchFamily="18"/>
                <a:ea typeface="MS Gothic" pitchFamily="2"/>
                <a:cs typeface="Tahoma" pitchFamily="2"/>
              </a:rPr>
              <a:t>x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5867400" y="1116013"/>
            <a:ext cx="333375" cy="430212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>
                <a:latin typeface="Arial" pitchFamily="18"/>
                <a:ea typeface="MS Gothic" pitchFamily="2"/>
                <a:cs typeface="Tahoma" pitchFamily="2"/>
              </a:rPr>
              <a:t>y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824413" y="3635375"/>
            <a:ext cx="430212" cy="538163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>
                <a:latin typeface="Arial" pitchFamily="18"/>
                <a:ea typeface="MS Gothic" pitchFamily="2"/>
                <a:cs typeface="Tahoma" pitchFamily="2"/>
              </a:rPr>
              <a:t>x</a:t>
            </a:r>
            <a:r>
              <a:rPr lang="cs-CZ" sz="2400" b="1" baseline="-25000">
                <a:latin typeface="Arial" pitchFamily="18"/>
                <a:ea typeface="MS Gothic" pitchFamily="2"/>
                <a:cs typeface="Tahoma" pitchFamily="2"/>
              </a:rPr>
              <a:t>1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6659563" y="3600450"/>
            <a:ext cx="430212" cy="538163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>
                <a:latin typeface="Arial" pitchFamily="18"/>
                <a:ea typeface="MS Gothic" pitchFamily="2"/>
                <a:cs typeface="Tahoma" pitchFamily="2"/>
              </a:rPr>
              <a:t>x</a:t>
            </a:r>
            <a:r>
              <a:rPr lang="cs-CZ" sz="2400" b="1" baseline="-25000">
                <a:latin typeface="Arial" pitchFamily="18"/>
                <a:ea typeface="MS Gothic" pitchFamily="2"/>
                <a:cs typeface="Tahoma" pitchFamily="2"/>
              </a:rPr>
              <a:t>2</a:t>
            </a:r>
          </a:p>
        </p:txBody>
      </p:sp>
      <p:sp>
        <p:nvSpPr>
          <p:cNvPr id="21" name="Volný tvar 20"/>
          <p:cNvSpPr/>
          <p:nvPr/>
        </p:nvSpPr>
        <p:spPr>
          <a:xfrm>
            <a:off x="5075238" y="2843213"/>
            <a:ext cx="0" cy="72072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h="2000" fill="none">
                <a:moveTo>
                  <a:pt x="0" y="2000"/>
                </a:moveTo>
                <a:lnTo>
                  <a:pt x="0" y="0"/>
                </a:lnTo>
              </a:path>
            </a:pathLst>
          </a:custGeom>
          <a:noFill/>
          <a:ln w="36000">
            <a:solidFill>
              <a:srgbClr val="FF0000"/>
            </a:solidFill>
            <a:custDash>
              <a:ds d="51000" sp="51000"/>
              <a:ds d="51000" sp="51000"/>
            </a:custDash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22" name="Volný tvar 21"/>
          <p:cNvSpPr/>
          <p:nvPr/>
        </p:nvSpPr>
        <p:spPr>
          <a:xfrm>
            <a:off x="5075238" y="2879725"/>
            <a:ext cx="539750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500" fill="none">
                <a:moveTo>
                  <a:pt x="0" y="0"/>
                </a:moveTo>
                <a:lnTo>
                  <a:pt x="1500" y="0"/>
                </a:lnTo>
              </a:path>
            </a:pathLst>
          </a:custGeom>
          <a:noFill/>
          <a:ln w="36000">
            <a:solidFill>
              <a:srgbClr val="FF0000"/>
            </a:solidFill>
            <a:custDash>
              <a:ds d="51000" sp="51000"/>
              <a:ds d="51000" sp="51000"/>
            </a:custDash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5832475" y="2627313"/>
            <a:ext cx="431800" cy="538162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>
                <a:latin typeface="Arial" pitchFamily="18"/>
                <a:ea typeface="MS Gothic" pitchFamily="2"/>
                <a:cs typeface="Tahoma" pitchFamily="2"/>
              </a:rPr>
              <a:t>y</a:t>
            </a:r>
            <a:r>
              <a:rPr lang="cs-CZ" sz="2400" b="1" baseline="-25000">
                <a:latin typeface="Arial" pitchFamily="18"/>
                <a:ea typeface="MS Gothic" pitchFamily="2"/>
                <a:cs typeface="Tahoma" pitchFamily="2"/>
              </a:rPr>
              <a:t>1</a:t>
            </a:r>
          </a:p>
        </p:txBody>
      </p:sp>
      <p:sp>
        <p:nvSpPr>
          <p:cNvPr id="24" name="Volný tvar 23"/>
          <p:cNvSpPr/>
          <p:nvPr/>
        </p:nvSpPr>
        <p:spPr>
          <a:xfrm>
            <a:off x="6659563" y="1763713"/>
            <a:ext cx="0" cy="180022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h="5000" fill="none">
                <a:moveTo>
                  <a:pt x="0" y="5000"/>
                </a:moveTo>
                <a:lnTo>
                  <a:pt x="0" y="0"/>
                </a:lnTo>
              </a:path>
            </a:pathLst>
          </a:custGeom>
          <a:noFill/>
          <a:ln w="36000">
            <a:solidFill>
              <a:srgbClr val="FF0000"/>
            </a:solidFill>
            <a:custDash>
              <a:ds d="51000" sp="51000"/>
              <a:ds d="51000" sp="51000"/>
            </a:custDash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25" name="Volný tvar 24"/>
          <p:cNvSpPr/>
          <p:nvPr/>
        </p:nvSpPr>
        <p:spPr>
          <a:xfrm>
            <a:off x="5580063" y="1800225"/>
            <a:ext cx="1079500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000" fill="none">
                <a:moveTo>
                  <a:pt x="3000" y="0"/>
                </a:moveTo>
                <a:lnTo>
                  <a:pt x="0" y="0"/>
                </a:lnTo>
              </a:path>
            </a:pathLst>
          </a:custGeom>
          <a:noFill/>
          <a:ln w="36000">
            <a:solidFill>
              <a:srgbClr val="FF0000"/>
            </a:solidFill>
            <a:custDash>
              <a:ds d="51000" sp="51000"/>
              <a:ds d="51000" sp="51000"/>
            </a:custDash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5003800" y="1511300"/>
            <a:ext cx="431800" cy="538163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>
                <a:latin typeface="Arial" pitchFamily="18"/>
                <a:ea typeface="MS Gothic" pitchFamily="2"/>
                <a:cs typeface="Tahoma" pitchFamily="2"/>
              </a:rPr>
              <a:t>y</a:t>
            </a:r>
            <a:r>
              <a:rPr lang="cs-CZ" sz="2400" b="1" baseline="-25000">
                <a:latin typeface="Arial" pitchFamily="18"/>
                <a:ea typeface="MS Gothic" pitchFamily="2"/>
                <a:cs typeface="Tahoma" pitchFamily="2"/>
              </a:rPr>
              <a:t>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 animBg="1"/>
      <p:bldP spid="6" grpId="0" animBg="1"/>
      <p:bldP spid="7" grpId="0" animBg="1"/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21" grpId="0" animBg="1"/>
      <p:bldP spid="22" grpId="0" animBg="1"/>
      <p:bldP spid="23" grpId="0"/>
      <p:bldP spid="24" grpId="0" animBg="1"/>
      <p:bldP spid="25" grpId="0" animBg="1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15938" y="252413"/>
            <a:ext cx="8666162" cy="436562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err="1">
                <a:latin typeface="Arial" pitchFamily="18"/>
                <a:ea typeface="MS Gothic" pitchFamily="2"/>
                <a:cs typeface="Tahoma" pitchFamily="2"/>
              </a:rPr>
              <a:t>Fce</a:t>
            </a: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 y = </a:t>
            </a:r>
            <a:r>
              <a:rPr lang="cs-CZ" sz="2400" b="1" dirty="0" err="1">
                <a:latin typeface="Arial" pitchFamily="18"/>
                <a:ea typeface="MS Gothic" pitchFamily="2"/>
                <a:cs typeface="Tahoma" pitchFamily="2"/>
              </a:rPr>
              <a:t>kx</a:t>
            </a: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 + q je </a:t>
            </a:r>
            <a:r>
              <a:rPr lang="cs-CZ" sz="2400" b="1" u="sng" dirty="0">
                <a:latin typeface="Arial" pitchFamily="18"/>
                <a:ea typeface="MS Gothic" pitchFamily="2"/>
                <a:cs typeface="Tahoma" pitchFamily="2"/>
              </a:rPr>
              <a:t>KLESAJÍCÍ</a:t>
            </a: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, je-li </a:t>
            </a:r>
            <a:r>
              <a:rPr lang="cs-CZ" sz="2400" b="1" u="sng" dirty="0">
                <a:latin typeface="Arial" pitchFamily="18"/>
                <a:ea typeface="MS Gothic" pitchFamily="2"/>
                <a:cs typeface="Tahoma" pitchFamily="2"/>
              </a:rPr>
              <a:t>k &lt; 0</a:t>
            </a: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 ( </a:t>
            </a:r>
            <a:r>
              <a:rPr lang="cs-CZ" sz="2400" b="1" u="sng" dirty="0">
                <a:latin typeface="Arial" pitchFamily="18"/>
                <a:ea typeface="MS Gothic" pitchFamily="2"/>
                <a:cs typeface="Tahoma" pitchFamily="2"/>
              </a:rPr>
              <a:t>k</a:t>
            </a: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 je záporné číslo 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96875" y="1116013"/>
            <a:ext cx="2214563" cy="43815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př. y = - 3x + 2</a:t>
            </a:r>
          </a:p>
        </p:txBody>
      </p:sp>
      <p:sp>
        <p:nvSpPr>
          <p:cNvPr id="5" name="Volný tvar 4"/>
          <p:cNvSpPr/>
          <p:nvPr/>
        </p:nvSpPr>
        <p:spPr>
          <a:xfrm>
            <a:off x="2843213" y="1152525"/>
            <a:ext cx="720725" cy="358775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pin 0 f0 21600"/>
              <a:gd name="f10" fmla="pin 0 f1 10800"/>
              <a:gd name="f11" fmla="val f9"/>
              <a:gd name="f12" fmla="val f10"/>
              <a:gd name="f13" fmla="+- 21600 0 f10"/>
              <a:gd name="f14" fmla="+- 21600 0 f9"/>
              <a:gd name="f15" fmla="+- 10800 0 f10"/>
              <a:gd name="f16" fmla="*/ f9 f7 1"/>
              <a:gd name="f17" fmla="*/ f10 f8 1"/>
              <a:gd name="f18" fmla="*/ 0 f7 1"/>
              <a:gd name="f19" fmla="*/ 21600 f7 1"/>
              <a:gd name="f20" fmla="*/ 21600 f8 1"/>
              <a:gd name="f21" fmla="*/ 0 f8 1"/>
              <a:gd name="f22" fmla="*/ f14 f15 1"/>
              <a:gd name="f23" fmla="*/ f22 1 10800"/>
            </a:gdLst>
            <a:ahLst>
              <a:ahXY gdRefX="f0" minX="f4" maxX="f5" gdRefY="f1" minY="f4" maxY="f6">
                <a:pos x="f16" y="f1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8" t="f21" r="f19" b="f20"/>
            <a:pathLst>
              <a:path w="21600" h="21600">
                <a:moveTo>
                  <a:pt x="f4" y="f12"/>
                </a:moveTo>
                <a:lnTo>
                  <a:pt x="f11" y="f12"/>
                </a:lnTo>
                <a:lnTo>
                  <a:pt x="f11" y="f4"/>
                </a:lnTo>
                <a:lnTo>
                  <a:pt x="f5" y="f6"/>
                </a:lnTo>
                <a:lnTo>
                  <a:pt x="f11" y="f5"/>
                </a:lnTo>
                <a:lnTo>
                  <a:pt x="f11" y="f13"/>
                </a:lnTo>
                <a:lnTo>
                  <a:pt x="f4" y="f13"/>
                </a:lnTo>
                <a:lnTo>
                  <a:pt x="f23" y="f6"/>
                </a:lnTo>
                <a:lnTo>
                  <a:pt x="f4" y="f12"/>
                </a:lnTo>
                <a:close/>
              </a:path>
            </a:pathLst>
          </a:custGeom>
          <a:solidFill>
            <a:srgbClr val="FF3366">
              <a:alpha val="0"/>
            </a:srgbClr>
          </a:solidFill>
          <a:ln w="36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744913" y="1139825"/>
            <a:ext cx="1055687" cy="43815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k = - 3</a:t>
            </a:r>
          </a:p>
        </p:txBody>
      </p:sp>
      <p:sp>
        <p:nvSpPr>
          <p:cNvPr id="7" name="Volný tvar 6"/>
          <p:cNvSpPr/>
          <p:nvPr/>
        </p:nvSpPr>
        <p:spPr>
          <a:xfrm>
            <a:off x="2771775" y="4068763"/>
            <a:ext cx="5867400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6300" fill="none">
                <a:moveTo>
                  <a:pt x="0" y="0"/>
                </a:moveTo>
                <a:lnTo>
                  <a:pt x="16300" y="0"/>
                </a:lnTo>
              </a:path>
            </a:pathLst>
          </a:custGeom>
          <a:noFill/>
          <a:ln w="36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8" name="Volný tvar 7"/>
          <p:cNvSpPr/>
          <p:nvPr/>
        </p:nvSpPr>
        <p:spPr>
          <a:xfrm>
            <a:off x="5616575" y="1800225"/>
            <a:ext cx="0" cy="40132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h="11149" fill="none">
                <a:moveTo>
                  <a:pt x="0" y="0"/>
                </a:moveTo>
                <a:lnTo>
                  <a:pt x="0" y="11149"/>
                </a:lnTo>
              </a:path>
            </a:pathLst>
          </a:custGeom>
          <a:noFill/>
          <a:ln w="36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9" name="Volný tvar 8"/>
          <p:cNvSpPr/>
          <p:nvPr/>
        </p:nvSpPr>
        <p:spPr>
          <a:xfrm>
            <a:off x="5616575" y="1800225"/>
            <a:ext cx="0" cy="392271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h="10900" fill="none">
                <a:moveTo>
                  <a:pt x="0" y="0"/>
                </a:moveTo>
                <a:lnTo>
                  <a:pt x="0" y="10900"/>
                </a:lnTo>
              </a:path>
            </a:pathLst>
          </a:custGeom>
          <a:noFill/>
          <a:ln w="36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8459788" y="4140200"/>
            <a:ext cx="331787" cy="430213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>
                <a:latin typeface="Arial" pitchFamily="18"/>
                <a:ea typeface="MS Gothic" pitchFamily="2"/>
                <a:cs typeface="Tahoma" pitchFamily="2"/>
              </a:rPr>
              <a:t>x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724525" y="1439863"/>
            <a:ext cx="333375" cy="430212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>
                <a:latin typeface="Arial" pitchFamily="18"/>
                <a:ea typeface="MS Gothic" pitchFamily="2"/>
                <a:cs typeface="Tahoma" pitchFamily="2"/>
              </a:rPr>
              <a:t>y</a:t>
            </a:r>
          </a:p>
        </p:txBody>
      </p:sp>
      <p:sp>
        <p:nvSpPr>
          <p:cNvPr id="12" name="Volný tvar 11"/>
          <p:cNvSpPr/>
          <p:nvPr/>
        </p:nvSpPr>
        <p:spPr>
          <a:xfrm>
            <a:off x="3600450" y="1979613"/>
            <a:ext cx="5219700" cy="360045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4500" h="10000" fill="none">
                <a:moveTo>
                  <a:pt x="0" y="0"/>
                </a:moveTo>
                <a:lnTo>
                  <a:pt x="14500" y="10000"/>
                </a:lnTo>
              </a:path>
            </a:pathLst>
          </a:custGeom>
          <a:noFill/>
          <a:ln w="36000">
            <a:solidFill>
              <a:srgbClr val="FF0000"/>
            </a:solidFill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13" name="Volný tvar 12"/>
          <p:cNvSpPr/>
          <p:nvPr/>
        </p:nvSpPr>
        <p:spPr>
          <a:xfrm>
            <a:off x="4068763" y="2303463"/>
            <a:ext cx="0" cy="180022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h="5000" fill="none">
                <a:moveTo>
                  <a:pt x="0" y="5000"/>
                </a:moveTo>
                <a:lnTo>
                  <a:pt x="0" y="0"/>
                </a:lnTo>
              </a:path>
            </a:pathLst>
          </a:custGeom>
          <a:noFill/>
          <a:ln w="36000">
            <a:solidFill>
              <a:srgbClr val="FF0000"/>
            </a:solidFill>
            <a:custDash>
              <a:ds d="51000" sp="51000"/>
              <a:ds d="51000" sp="51000"/>
            </a:custDash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14" name="Volný tvar 13"/>
          <p:cNvSpPr/>
          <p:nvPr/>
        </p:nvSpPr>
        <p:spPr>
          <a:xfrm>
            <a:off x="4068763" y="3924300"/>
            <a:ext cx="0" cy="35877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h="1000" fill="none">
                <a:moveTo>
                  <a:pt x="0" y="0"/>
                </a:moveTo>
                <a:lnTo>
                  <a:pt x="0" y="1000"/>
                </a:lnTo>
              </a:path>
            </a:pathLst>
          </a:custGeom>
          <a:noFill/>
          <a:ln w="36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15" name="Volný tvar 14"/>
          <p:cNvSpPr/>
          <p:nvPr/>
        </p:nvSpPr>
        <p:spPr>
          <a:xfrm>
            <a:off x="7667625" y="4068763"/>
            <a:ext cx="0" cy="71913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h="2000" fill="none">
                <a:moveTo>
                  <a:pt x="0" y="2000"/>
                </a:moveTo>
                <a:lnTo>
                  <a:pt x="0" y="0"/>
                </a:lnTo>
              </a:path>
            </a:pathLst>
          </a:custGeom>
          <a:noFill/>
          <a:ln w="36000">
            <a:solidFill>
              <a:srgbClr val="FF0000"/>
            </a:solidFill>
            <a:custDash>
              <a:ds d="51000" sp="51000"/>
              <a:ds d="51000" sp="51000"/>
            </a:custDash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16" name="Volný tvar 15"/>
          <p:cNvSpPr/>
          <p:nvPr/>
        </p:nvSpPr>
        <p:spPr>
          <a:xfrm>
            <a:off x="7667625" y="3924300"/>
            <a:ext cx="0" cy="35877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h="1000" fill="none">
                <a:moveTo>
                  <a:pt x="0" y="0"/>
                </a:moveTo>
                <a:lnTo>
                  <a:pt x="0" y="1000"/>
                </a:lnTo>
              </a:path>
            </a:pathLst>
          </a:custGeom>
          <a:noFill/>
          <a:ln w="36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671888" y="4103688"/>
            <a:ext cx="430212" cy="530225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>
                <a:latin typeface="Arial" pitchFamily="18"/>
                <a:ea typeface="MS Gothic" pitchFamily="2"/>
                <a:cs typeface="Tahoma" pitchFamily="2"/>
              </a:rPr>
              <a:t>x</a:t>
            </a:r>
            <a:r>
              <a:rPr lang="cs-CZ" sz="2400" baseline="-25000">
                <a:latin typeface="Arial" pitchFamily="18"/>
                <a:ea typeface="MS Gothic" pitchFamily="2"/>
                <a:cs typeface="Tahoma" pitchFamily="2"/>
              </a:rPr>
              <a:t>1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7667625" y="4068763"/>
            <a:ext cx="430213" cy="536575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>
                <a:latin typeface="Arial" pitchFamily="18"/>
                <a:ea typeface="MS Gothic" pitchFamily="2"/>
                <a:cs typeface="Tahoma" pitchFamily="2"/>
              </a:rPr>
              <a:t>x</a:t>
            </a:r>
            <a:r>
              <a:rPr lang="cs-CZ" sz="2400" b="1" baseline="-25000">
                <a:latin typeface="Arial" pitchFamily="18"/>
                <a:ea typeface="MS Gothic" pitchFamily="2"/>
                <a:cs typeface="Tahoma" pitchFamily="2"/>
              </a:rPr>
              <a:t>2</a:t>
            </a:r>
          </a:p>
        </p:txBody>
      </p:sp>
      <p:sp>
        <p:nvSpPr>
          <p:cNvPr id="22" name="Volný tvar 21"/>
          <p:cNvSpPr/>
          <p:nvPr/>
        </p:nvSpPr>
        <p:spPr>
          <a:xfrm>
            <a:off x="4068763" y="2303463"/>
            <a:ext cx="1546225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300" h="1" fill="none">
                <a:moveTo>
                  <a:pt x="4300" y="1"/>
                </a:moveTo>
                <a:lnTo>
                  <a:pt x="0" y="0"/>
                </a:lnTo>
              </a:path>
            </a:pathLst>
          </a:custGeom>
          <a:noFill/>
          <a:ln w="36000">
            <a:solidFill>
              <a:srgbClr val="FF0000"/>
            </a:solidFill>
            <a:custDash>
              <a:ds d="51000" sp="51000"/>
              <a:ds d="51000" sp="51000"/>
            </a:custDash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23" name="Volný tvar 22"/>
          <p:cNvSpPr/>
          <p:nvPr/>
        </p:nvSpPr>
        <p:spPr>
          <a:xfrm>
            <a:off x="5435600" y="2303463"/>
            <a:ext cx="360363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000" fill="none">
                <a:moveTo>
                  <a:pt x="0" y="0"/>
                </a:moveTo>
                <a:lnTo>
                  <a:pt x="1000" y="0"/>
                </a:lnTo>
              </a:path>
            </a:pathLst>
          </a:custGeom>
          <a:noFill/>
          <a:ln w="36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867400" y="2054225"/>
            <a:ext cx="433388" cy="538163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>
                <a:latin typeface="Arial" pitchFamily="18"/>
                <a:ea typeface="MS Gothic" pitchFamily="2"/>
                <a:cs typeface="Tahoma" pitchFamily="2"/>
              </a:rPr>
              <a:t>y</a:t>
            </a:r>
            <a:r>
              <a:rPr lang="cs-CZ" sz="2400" b="1" baseline="-25000">
                <a:latin typeface="Arial" pitchFamily="18"/>
                <a:ea typeface="MS Gothic" pitchFamily="2"/>
                <a:cs typeface="Tahoma" pitchFamily="2"/>
              </a:rPr>
              <a:t>1</a:t>
            </a:r>
          </a:p>
        </p:txBody>
      </p:sp>
      <p:sp>
        <p:nvSpPr>
          <p:cNvPr id="25" name="Volný tvar 24"/>
          <p:cNvSpPr/>
          <p:nvPr/>
        </p:nvSpPr>
        <p:spPr>
          <a:xfrm>
            <a:off x="5616575" y="4787900"/>
            <a:ext cx="2051050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700" fill="none">
                <a:moveTo>
                  <a:pt x="0" y="0"/>
                </a:moveTo>
                <a:lnTo>
                  <a:pt x="5700" y="0"/>
                </a:lnTo>
              </a:path>
            </a:pathLst>
          </a:custGeom>
          <a:noFill/>
          <a:ln w="36000">
            <a:solidFill>
              <a:srgbClr val="FF0000"/>
            </a:solidFill>
            <a:custDash>
              <a:ds d="51000" sp="51000"/>
              <a:ds d="51000" sp="51000"/>
            </a:custDash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26" name="Volný tvar 25"/>
          <p:cNvSpPr/>
          <p:nvPr/>
        </p:nvSpPr>
        <p:spPr>
          <a:xfrm>
            <a:off x="5435600" y="4787900"/>
            <a:ext cx="360363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000" fill="none">
                <a:moveTo>
                  <a:pt x="0" y="0"/>
                </a:moveTo>
                <a:lnTo>
                  <a:pt x="1000" y="0"/>
                </a:lnTo>
              </a:path>
            </a:pathLst>
          </a:custGeom>
          <a:noFill/>
          <a:ln w="36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5111750" y="4643438"/>
            <a:ext cx="431800" cy="538162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>
                <a:latin typeface="Arial" pitchFamily="18"/>
                <a:ea typeface="MS Gothic" pitchFamily="2"/>
                <a:cs typeface="Tahoma" pitchFamily="2"/>
              </a:rPr>
              <a:t>y</a:t>
            </a:r>
            <a:r>
              <a:rPr lang="cs-CZ" sz="2400" b="1" baseline="-25000">
                <a:latin typeface="Arial" pitchFamily="18"/>
                <a:ea typeface="MS Gothic" pitchFamily="2"/>
                <a:cs typeface="Tahoma" pitchFamily="2"/>
              </a:rPr>
              <a:t>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8" grpId="0" animBg="1"/>
      <p:bldP spid="9" grpId="0" animBg="1"/>
      <p:bldP spid="10" grpId="0"/>
      <p:bldP spid="11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/>
      <p:bldP spid="18" grpId="0"/>
      <p:bldP spid="22" grpId="0" animBg="1"/>
      <p:bldP spid="23" grpId="0" animBg="1"/>
      <p:bldP spid="24" grpId="0"/>
      <p:bldP spid="25" grpId="0" animBg="1"/>
      <p:bldP spid="26" grpId="0" animBg="1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774825" y="179388"/>
            <a:ext cx="6132513" cy="43815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err="1">
                <a:latin typeface="Arial" pitchFamily="18"/>
                <a:ea typeface="MS Gothic" pitchFamily="2"/>
                <a:cs typeface="Tahoma" pitchFamily="2"/>
              </a:rPr>
              <a:t>Fce</a:t>
            </a: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 y = </a:t>
            </a:r>
            <a:r>
              <a:rPr lang="cs-CZ" sz="2400" b="1" dirty="0" err="1">
                <a:latin typeface="Arial" pitchFamily="18"/>
                <a:ea typeface="MS Gothic" pitchFamily="2"/>
                <a:cs typeface="Tahoma" pitchFamily="2"/>
              </a:rPr>
              <a:t>kx</a:t>
            </a: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 + q je </a:t>
            </a:r>
            <a:r>
              <a:rPr lang="cs-CZ" sz="2400" b="1" u="sng" dirty="0">
                <a:latin typeface="Arial" pitchFamily="18"/>
                <a:ea typeface="MS Gothic" pitchFamily="2"/>
                <a:cs typeface="Tahoma" pitchFamily="2"/>
              </a:rPr>
              <a:t>KONSTANTNÍ</a:t>
            </a:r>
            <a:r>
              <a:rPr lang="cs-CZ" sz="2400" b="1" dirty="0">
                <a:latin typeface="Arial" pitchFamily="18"/>
                <a:ea typeface="MS Gothic" pitchFamily="2"/>
                <a:cs typeface="Tahoma" pitchFamily="2"/>
              </a:rPr>
              <a:t>, je-li </a:t>
            </a:r>
            <a:r>
              <a:rPr lang="cs-CZ" sz="2400" b="1" u="sng" dirty="0">
                <a:latin typeface="Arial" pitchFamily="18"/>
                <a:ea typeface="MS Gothic" pitchFamily="2"/>
                <a:cs typeface="Tahoma" pitchFamily="2"/>
              </a:rPr>
              <a:t>k = 0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96875" y="1152525"/>
            <a:ext cx="1425575" cy="43815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>
                <a:latin typeface="Arial" pitchFamily="18"/>
                <a:ea typeface="MS Gothic" pitchFamily="2"/>
                <a:cs typeface="Tahoma" pitchFamily="2"/>
              </a:rPr>
              <a:t>př.  y = 2</a:t>
            </a:r>
          </a:p>
        </p:txBody>
      </p:sp>
      <p:sp>
        <p:nvSpPr>
          <p:cNvPr id="5" name="Volný tvar 4"/>
          <p:cNvSpPr/>
          <p:nvPr/>
        </p:nvSpPr>
        <p:spPr>
          <a:xfrm>
            <a:off x="2195513" y="1187450"/>
            <a:ext cx="720725" cy="360363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pin 0 f0 21600"/>
              <a:gd name="f10" fmla="pin 0 f1 10800"/>
              <a:gd name="f11" fmla="val f9"/>
              <a:gd name="f12" fmla="val f10"/>
              <a:gd name="f13" fmla="+- 21600 0 f10"/>
              <a:gd name="f14" fmla="+- 21600 0 f9"/>
              <a:gd name="f15" fmla="+- 10800 0 f10"/>
              <a:gd name="f16" fmla="*/ f9 f7 1"/>
              <a:gd name="f17" fmla="*/ f10 f8 1"/>
              <a:gd name="f18" fmla="*/ 0 f7 1"/>
              <a:gd name="f19" fmla="*/ 21600 f7 1"/>
              <a:gd name="f20" fmla="*/ 21600 f8 1"/>
              <a:gd name="f21" fmla="*/ 0 f8 1"/>
              <a:gd name="f22" fmla="*/ f14 f15 1"/>
              <a:gd name="f23" fmla="*/ f22 1 10800"/>
            </a:gdLst>
            <a:ahLst>
              <a:ahXY gdRefX="f0" minX="f4" maxX="f5" gdRefY="f1" minY="f4" maxY="f6">
                <a:pos x="f16" y="f1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8" t="f21" r="f19" b="f20"/>
            <a:pathLst>
              <a:path w="21600" h="21600">
                <a:moveTo>
                  <a:pt x="f4" y="f12"/>
                </a:moveTo>
                <a:lnTo>
                  <a:pt x="f11" y="f12"/>
                </a:lnTo>
                <a:lnTo>
                  <a:pt x="f11" y="f4"/>
                </a:lnTo>
                <a:lnTo>
                  <a:pt x="f5" y="f6"/>
                </a:lnTo>
                <a:lnTo>
                  <a:pt x="f11" y="f5"/>
                </a:lnTo>
                <a:lnTo>
                  <a:pt x="f11" y="f13"/>
                </a:lnTo>
                <a:lnTo>
                  <a:pt x="f4" y="f13"/>
                </a:lnTo>
                <a:lnTo>
                  <a:pt x="f23" y="f6"/>
                </a:lnTo>
                <a:lnTo>
                  <a:pt x="f4" y="f12"/>
                </a:lnTo>
                <a:close/>
              </a:path>
            </a:pathLst>
          </a:custGeom>
          <a:solidFill>
            <a:srgbClr val="FF3366">
              <a:alpha val="0"/>
            </a:srgbClr>
          </a:solidFill>
          <a:ln w="36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40088" y="1176338"/>
            <a:ext cx="868362" cy="43815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>
                <a:latin typeface="Arial" pitchFamily="18"/>
                <a:ea typeface="MS Gothic" pitchFamily="2"/>
                <a:cs typeface="Tahoma" pitchFamily="2"/>
              </a:rPr>
              <a:t>k = 0</a:t>
            </a:r>
          </a:p>
        </p:txBody>
      </p:sp>
      <p:sp>
        <p:nvSpPr>
          <p:cNvPr id="7" name="Volný tvar 6"/>
          <p:cNvSpPr/>
          <p:nvPr/>
        </p:nvSpPr>
        <p:spPr>
          <a:xfrm>
            <a:off x="5616575" y="1116013"/>
            <a:ext cx="0" cy="449897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h="12500" fill="none">
                <a:moveTo>
                  <a:pt x="0" y="0"/>
                </a:moveTo>
                <a:lnTo>
                  <a:pt x="0" y="12500"/>
                </a:lnTo>
              </a:path>
            </a:pathLst>
          </a:custGeom>
          <a:noFill/>
          <a:ln w="36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8" name="Volný tvar 7"/>
          <p:cNvSpPr/>
          <p:nvPr/>
        </p:nvSpPr>
        <p:spPr>
          <a:xfrm>
            <a:off x="2771775" y="3708400"/>
            <a:ext cx="5867400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6300" fill="none">
                <a:moveTo>
                  <a:pt x="0" y="0"/>
                </a:moveTo>
                <a:lnTo>
                  <a:pt x="16300" y="0"/>
                </a:lnTo>
              </a:path>
            </a:pathLst>
          </a:custGeom>
          <a:noFill/>
          <a:ln w="36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9" name="Volný tvar 8"/>
          <p:cNvSpPr/>
          <p:nvPr/>
        </p:nvSpPr>
        <p:spPr>
          <a:xfrm>
            <a:off x="2700338" y="2735263"/>
            <a:ext cx="5938837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6500" fill="none">
                <a:moveTo>
                  <a:pt x="0" y="0"/>
                </a:moveTo>
                <a:lnTo>
                  <a:pt x="16500" y="0"/>
                </a:lnTo>
              </a:path>
            </a:pathLst>
          </a:custGeom>
          <a:noFill/>
          <a:ln w="36000">
            <a:solidFill>
              <a:srgbClr val="FF0000"/>
            </a:solidFill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8461375" y="3781425"/>
            <a:ext cx="330200" cy="430213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>
                <a:latin typeface="Arial" pitchFamily="18"/>
                <a:ea typeface="MS Gothic" pitchFamily="2"/>
                <a:cs typeface="Tahoma" pitchFamily="2"/>
              </a:rPr>
              <a:t>x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688013" y="973138"/>
            <a:ext cx="333375" cy="430212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>
                <a:latin typeface="Arial" pitchFamily="18"/>
                <a:ea typeface="MS Gothic" pitchFamily="2"/>
                <a:cs typeface="Tahoma" pitchFamily="2"/>
              </a:rPr>
              <a:t>y</a:t>
            </a:r>
          </a:p>
        </p:txBody>
      </p:sp>
      <p:sp>
        <p:nvSpPr>
          <p:cNvPr id="12" name="Volný tvar 11"/>
          <p:cNvSpPr/>
          <p:nvPr/>
        </p:nvSpPr>
        <p:spPr>
          <a:xfrm>
            <a:off x="4427538" y="2735263"/>
            <a:ext cx="0" cy="97313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h="2700" fill="none">
                <a:moveTo>
                  <a:pt x="0" y="2700"/>
                </a:moveTo>
                <a:lnTo>
                  <a:pt x="0" y="0"/>
                </a:lnTo>
              </a:path>
            </a:pathLst>
          </a:custGeom>
          <a:noFill/>
          <a:ln w="36000">
            <a:solidFill>
              <a:srgbClr val="FF0000"/>
            </a:solidFill>
            <a:custDash>
              <a:ds d="51000" sp="51000"/>
              <a:ds d="51000" sp="51000"/>
            </a:custDash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13" name="Volný tvar 12"/>
          <p:cNvSpPr/>
          <p:nvPr/>
        </p:nvSpPr>
        <p:spPr>
          <a:xfrm>
            <a:off x="4427538" y="3527425"/>
            <a:ext cx="0" cy="36036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h="1000" fill="none">
                <a:moveTo>
                  <a:pt x="0" y="0"/>
                </a:moveTo>
                <a:lnTo>
                  <a:pt x="0" y="1000"/>
                </a:lnTo>
              </a:path>
            </a:pathLst>
          </a:custGeom>
          <a:noFill/>
          <a:ln w="36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068763" y="3671888"/>
            <a:ext cx="430212" cy="538162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>
                <a:latin typeface="Arial" pitchFamily="18"/>
                <a:ea typeface="MS Gothic" pitchFamily="2"/>
                <a:cs typeface="Tahoma" pitchFamily="2"/>
              </a:rPr>
              <a:t>x</a:t>
            </a:r>
            <a:r>
              <a:rPr lang="cs-CZ" sz="2400" b="1" baseline="-25000">
                <a:latin typeface="Arial" pitchFamily="18"/>
                <a:ea typeface="MS Gothic" pitchFamily="2"/>
                <a:cs typeface="Tahoma" pitchFamily="2"/>
              </a:rPr>
              <a:t>1</a:t>
            </a:r>
          </a:p>
        </p:txBody>
      </p:sp>
      <p:sp>
        <p:nvSpPr>
          <p:cNvPr id="15" name="Volný tvar 14"/>
          <p:cNvSpPr/>
          <p:nvPr/>
        </p:nvSpPr>
        <p:spPr>
          <a:xfrm>
            <a:off x="6983413" y="2735263"/>
            <a:ext cx="0" cy="97313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h="2700" fill="none">
                <a:moveTo>
                  <a:pt x="0" y="2700"/>
                </a:moveTo>
                <a:lnTo>
                  <a:pt x="0" y="0"/>
                </a:lnTo>
              </a:path>
            </a:pathLst>
          </a:custGeom>
          <a:noFill/>
          <a:ln w="36000">
            <a:solidFill>
              <a:srgbClr val="FF0000"/>
            </a:solidFill>
            <a:custDash>
              <a:ds d="51000" sp="51000"/>
              <a:ds d="51000" sp="51000"/>
            </a:custDash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056438" y="3671888"/>
            <a:ext cx="430212" cy="538162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>
                <a:latin typeface="Arial" pitchFamily="18"/>
                <a:ea typeface="MS Gothic" pitchFamily="2"/>
                <a:cs typeface="Tahoma" pitchFamily="2"/>
              </a:rPr>
              <a:t>x</a:t>
            </a:r>
            <a:r>
              <a:rPr lang="cs-CZ" sz="2400" b="1" baseline="-25000">
                <a:latin typeface="Arial" pitchFamily="18"/>
                <a:ea typeface="MS Gothic" pitchFamily="2"/>
                <a:cs typeface="Tahoma" pitchFamily="2"/>
              </a:rPr>
              <a:t>2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4967288" y="2198688"/>
            <a:ext cx="433387" cy="536575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>
                <a:latin typeface="Arial" pitchFamily="18"/>
                <a:ea typeface="MS Gothic" pitchFamily="2"/>
                <a:cs typeface="Tahoma" pitchFamily="2"/>
              </a:rPr>
              <a:t>y</a:t>
            </a:r>
            <a:r>
              <a:rPr lang="cs-CZ" sz="2400" b="1" baseline="-25000">
                <a:latin typeface="Arial" pitchFamily="18"/>
                <a:ea typeface="MS Gothic" pitchFamily="2"/>
                <a:cs typeface="Tahoma" pitchFamily="2"/>
              </a:rPr>
              <a:t>1</a:t>
            </a:r>
          </a:p>
        </p:txBody>
      </p:sp>
      <p:sp>
        <p:nvSpPr>
          <p:cNvPr id="21" name="Volný tvar 20"/>
          <p:cNvSpPr/>
          <p:nvPr/>
        </p:nvSpPr>
        <p:spPr>
          <a:xfrm>
            <a:off x="5435600" y="2735263"/>
            <a:ext cx="360363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000" fill="none">
                <a:moveTo>
                  <a:pt x="0" y="0"/>
                </a:moveTo>
                <a:lnTo>
                  <a:pt x="1000" y="0"/>
                </a:lnTo>
              </a:path>
            </a:pathLst>
          </a:custGeom>
          <a:noFill/>
          <a:ln w="36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5903913" y="2195513"/>
            <a:ext cx="431800" cy="538162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>
                <a:latin typeface="Arial" pitchFamily="18"/>
                <a:ea typeface="MS Gothic" pitchFamily="2"/>
                <a:cs typeface="Tahoma" pitchFamily="2"/>
              </a:rPr>
              <a:t>y</a:t>
            </a:r>
            <a:r>
              <a:rPr lang="cs-CZ" sz="2400" b="1" baseline="-25000">
                <a:latin typeface="Arial" pitchFamily="18"/>
                <a:ea typeface="MS Gothic" pitchFamily="2"/>
                <a:cs typeface="Tahoma" pitchFamily="2"/>
              </a:rPr>
              <a:t>2</a:t>
            </a:r>
          </a:p>
        </p:txBody>
      </p:sp>
      <p:sp>
        <p:nvSpPr>
          <p:cNvPr id="33" name="Volný tvar 32"/>
          <p:cNvSpPr/>
          <p:nvPr/>
        </p:nvSpPr>
        <p:spPr>
          <a:xfrm>
            <a:off x="6983413" y="3527425"/>
            <a:ext cx="0" cy="36036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h="1000" fill="none">
                <a:moveTo>
                  <a:pt x="0" y="0"/>
                </a:moveTo>
                <a:lnTo>
                  <a:pt x="0" y="1000"/>
                </a:lnTo>
              </a:path>
            </a:pathLst>
          </a:custGeom>
          <a:noFill/>
          <a:ln w="36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18"/>
              <a:ea typeface="MS Gothic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/>
      <p:bldP spid="7" grpId="0" animBg="1"/>
      <p:bldP spid="8" grpId="0" animBg="1"/>
      <p:bldP spid="9" grpId="0" animBg="1"/>
      <p:bldP spid="10" grpId="0"/>
      <p:bldP spid="11" grpId="0"/>
      <p:bldP spid="12" grpId="0" animBg="1"/>
      <p:bldP spid="13" grpId="0" animBg="1"/>
      <p:bldP spid="14" grpId="0"/>
      <p:bldP spid="15" grpId="0" animBg="1"/>
      <p:bldP spid="16" grpId="0"/>
      <p:bldP spid="20" grpId="0"/>
      <p:bldP spid="21" grpId="0" animBg="1"/>
      <p:bldP spid="22" grpId="0"/>
      <p:bldP spid="33" grpId="0" animBg="1"/>
    </p:bldLst>
  </p:timing>
</p:sld>
</file>

<file path=ppt/theme/theme1.xml><?xml version="1.0" encoding="utf-8"?>
<a:theme xmlns:a="http://schemas.openxmlformats.org/drawingml/2006/main" name="Výchoz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</TotalTime>
  <Words>598</Words>
  <Application>Microsoft Office PowerPoint</Application>
  <PresentationFormat>Vlastní</PresentationFormat>
  <Paragraphs>94</Paragraphs>
  <Slides>12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Výchozí</vt:lpstr>
      <vt:lpstr>Prezentace aplikace PowerPoint</vt:lpstr>
      <vt:lpstr>LINEÁRNÍ FUNKCE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LINEÁRNÍ FCE</dc:title>
  <dc:creator>Administrator</dc:creator>
  <cp:lastModifiedBy>František Buriánek</cp:lastModifiedBy>
  <cp:revision>74</cp:revision>
  <dcterms:created xsi:type="dcterms:W3CDTF">2009-01-22T18:45:26Z</dcterms:created>
  <dcterms:modified xsi:type="dcterms:W3CDTF">2013-06-24T09:58:51Z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rmace 1">
    <vt:lpwstr/>
  </property>
  <property fmtid="{D5CDD505-2E9C-101B-9397-08002B2CF9AE}" pid="3" name="Informace 2">
    <vt:lpwstr/>
  </property>
  <property fmtid="{D5CDD505-2E9C-101B-9397-08002B2CF9AE}" pid="4" name="Informace 3">
    <vt:lpwstr/>
  </property>
  <property fmtid="{D5CDD505-2E9C-101B-9397-08002B2CF9AE}" pid="5" name="Informace 4">
    <vt:lpwstr/>
  </property>
</Properties>
</file>