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56" r:id="rId3"/>
    <p:sldId id="258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546" y="14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947A8-862C-407B-BC6A-40602A46D1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9316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431DA-E416-4EED-A459-CE08E59E6F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5073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F087CB-23A6-46A5-9E5C-7697AC96320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537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0DB19-BD1A-4955-9D91-9A47984C70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57421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572C1-90F2-477C-9FC3-4C0D781EC5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641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580FF-33C7-43E3-A83C-84435FD307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374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2B761C-F40F-408F-83FC-5122FC3FA2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3691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C2C6F-2483-4D81-B37E-6B0AACA742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566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266FDC-6828-48C5-8D55-53FA5F82CF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667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E017E5-99AE-4CBD-B6CD-8A79C6E27D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8089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CA924D-DBC4-4BC2-8079-4CD22BE7A1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43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D37312-FD4D-4656-8A53-5EB27671D84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6397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B55810-2942-4ABF-AD9A-D20E7A742C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0705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F0783626-404B-42D9-8316-DF82534B8E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3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11188" y="260350"/>
            <a:ext cx="85328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/>
              <a:t>Výukový materiál vytvořený v rámci projektu „EU peníze školám“</a:t>
            </a:r>
          </a:p>
        </p:txBody>
      </p:sp>
      <p:pic>
        <p:nvPicPr>
          <p:cNvPr id="5" name="obrázek 2"/>
          <p:cNvPicPr>
            <a:picLocks noGrp="1" noChangeAspect="1" noChangeArrowheads="1"/>
          </p:cNvPicPr>
          <p:nvPr>
            <p:ph type="title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55875" y="692150"/>
            <a:ext cx="4659313" cy="1143000"/>
          </a:xfrm>
          <a:noFill/>
        </p:spPr>
      </p:pic>
      <p:sp>
        <p:nvSpPr>
          <p:cNvPr id="6" name="Obdélník 5"/>
          <p:cNvSpPr/>
          <p:nvPr/>
        </p:nvSpPr>
        <p:spPr>
          <a:xfrm>
            <a:off x="971600" y="2204864"/>
            <a:ext cx="72728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Škola: Střední škola právní – Právní akademie, s.r.o.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Typ šablony: III/2 Inovace a zkvalitnění výuky prostřednictvím ICT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Projekt: CZ.1.07/1.5.00/34.0236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Tematická oblast: </a:t>
            </a:r>
            <a:r>
              <a:rPr lang="cs-CZ" dirty="0" smtClean="0"/>
              <a:t>Matematika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Autor: </a:t>
            </a:r>
            <a:r>
              <a:rPr lang="cs-CZ" dirty="0" smtClean="0"/>
              <a:t>Mgr. František Buriánek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Téma: </a:t>
            </a:r>
            <a:r>
              <a:rPr lang="cs-CZ" dirty="0" smtClean="0"/>
              <a:t>Soustavy rovnic řešené determinantem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Číslo materiálu: </a:t>
            </a:r>
            <a:r>
              <a:rPr lang="cs-CZ" dirty="0" smtClean="0"/>
              <a:t>VY_32_INOVACE_MB_02_Soustavy </a:t>
            </a:r>
            <a:r>
              <a:rPr lang="cs-CZ" dirty="0" smtClean="0"/>
              <a:t>determinantem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Datum tvorby: </a:t>
            </a:r>
            <a:r>
              <a:rPr lang="cs-CZ" dirty="0" smtClean="0"/>
              <a:t>19.01.2013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Anotace (ročník): Prezentace je určena pro žáky </a:t>
            </a:r>
            <a:r>
              <a:rPr lang="cs-CZ" dirty="0" smtClean="0"/>
              <a:t>1.ročníku </a:t>
            </a:r>
            <a:r>
              <a:rPr lang="cs-CZ" dirty="0"/>
              <a:t>SŠ,</a:t>
            </a:r>
            <a:br>
              <a:rPr lang="cs-CZ" dirty="0"/>
            </a:br>
            <a:r>
              <a:rPr lang="cs-CZ" dirty="0"/>
              <a:t>slouží k procvičení učiva a ověření znalostí žáků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Klíčová slova: </a:t>
            </a:r>
            <a:r>
              <a:rPr lang="cs-CZ" dirty="0" smtClean="0"/>
              <a:t>Rovnice, determinant, kořeny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68263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4. Metoda determinantem matice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00200"/>
            <a:ext cx="9144000" cy="892175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cs-CZ" sz="2800" smtClean="0"/>
              <a:t>	Postupně se vyřeší determinanty jednotlivých matic.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cs-CZ" sz="2400" smtClean="0"/>
              <a:t>	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endParaRPr lang="cs-CZ" sz="2400" smtClean="0"/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endParaRPr lang="cs-CZ" sz="2400" smtClean="0"/>
          </a:p>
        </p:txBody>
      </p:sp>
      <p:graphicFrame>
        <p:nvGraphicFramePr>
          <p:cNvPr id="10244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403350" y="3679825"/>
          <a:ext cx="1873250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2" name="Rovnice" r:id="rId3" imgW="914400" imgH="457200" progId="Equation.3">
                  <p:embed/>
                </p:oleObj>
              </mc:Choice>
              <mc:Fallback>
                <p:oleObj name="Rovnice" r:id="rId3" imgW="9144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3679825"/>
                        <a:ext cx="1873250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ject 5"/>
          <p:cNvGraphicFramePr>
            <a:graphicFrameLocks noChangeAspect="1"/>
          </p:cNvGraphicFramePr>
          <p:nvPr/>
        </p:nvGraphicFramePr>
        <p:xfrm>
          <a:off x="1331913" y="4941888"/>
          <a:ext cx="1824037" cy="1042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3" name="Rovnice" r:id="rId5" imgW="800100" imgH="457200" progId="Equation.3">
                  <p:embed/>
                </p:oleObj>
              </mc:Choice>
              <mc:Fallback>
                <p:oleObj name="Rovnice" r:id="rId5" imgW="80010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4941888"/>
                        <a:ext cx="1824037" cy="1042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6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403350" y="2492375"/>
          <a:ext cx="1944688" cy="104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4" name="Rovnice" r:id="rId7" imgW="850900" imgH="457200" progId="Equation.3">
                  <p:embed/>
                </p:oleObj>
              </mc:Choice>
              <mc:Fallback>
                <p:oleObj name="Rovnice" r:id="rId7" imgW="85090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2492375"/>
                        <a:ext cx="1944688" cy="1044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7" name="Text Box 8"/>
          <p:cNvSpPr txBox="1">
            <a:spLocks noChangeArrowheads="1"/>
          </p:cNvSpPr>
          <p:nvPr/>
        </p:nvSpPr>
        <p:spPr bwMode="auto">
          <a:xfrm>
            <a:off x="3635375" y="2781300"/>
            <a:ext cx="30241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/>
              <a:t>det A = -13</a:t>
            </a:r>
          </a:p>
        </p:txBody>
      </p:sp>
      <p:sp>
        <p:nvSpPr>
          <p:cNvPr id="10248" name="Text Box 9"/>
          <p:cNvSpPr txBox="1">
            <a:spLocks noChangeArrowheads="1"/>
          </p:cNvSpPr>
          <p:nvPr/>
        </p:nvSpPr>
        <p:spPr bwMode="auto">
          <a:xfrm>
            <a:off x="3563938" y="3933825"/>
            <a:ext cx="3024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/>
              <a:t>det B = -39</a:t>
            </a:r>
          </a:p>
        </p:txBody>
      </p:sp>
      <p:sp>
        <p:nvSpPr>
          <p:cNvPr id="10249" name="Text Box 10"/>
          <p:cNvSpPr txBox="1">
            <a:spLocks noChangeArrowheads="1"/>
          </p:cNvSpPr>
          <p:nvPr/>
        </p:nvSpPr>
        <p:spPr bwMode="auto">
          <a:xfrm>
            <a:off x="3419475" y="5300663"/>
            <a:ext cx="30241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/>
              <a:t>det C = -26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4. Metoda determinantem matice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00200"/>
            <a:ext cx="9144000" cy="892175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cs-CZ" sz="2000" smtClean="0"/>
              <a:t>	Soustava má řešení pouze v případě, že determinant základní matice je různý od nuly.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cs-CZ" sz="1800" smtClean="0"/>
              <a:t>	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endParaRPr lang="cs-CZ" sz="1800" smtClean="0"/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endParaRPr lang="cs-CZ" sz="1800" smtClean="0"/>
          </a:p>
        </p:txBody>
      </p:sp>
      <p:graphicFrame>
        <p:nvGraphicFramePr>
          <p:cNvPr id="11268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403350" y="3679825"/>
          <a:ext cx="1873250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6" name="Rovnice" r:id="rId3" imgW="914400" imgH="457200" progId="Equation.3">
                  <p:embed/>
                </p:oleObj>
              </mc:Choice>
              <mc:Fallback>
                <p:oleObj name="Rovnice" r:id="rId3" imgW="9144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3679825"/>
                        <a:ext cx="1873250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5"/>
          <p:cNvGraphicFramePr>
            <a:graphicFrameLocks noChangeAspect="1"/>
          </p:cNvGraphicFramePr>
          <p:nvPr/>
        </p:nvGraphicFramePr>
        <p:xfrm>
          <a:off x="1331913" y="4941888"/>
          <a:ext cx="1824037" cy="1042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7" name="Rovnice" r:id="rId5" imgW="800100" imgH="457200" progId="Equation.3">
                  <p:embed/>
                </p:oleObj>
              </mc:Choice>
              <mc:Fallback>
                <p:oleObj name="Rovnice" r:id="rId5" imgW="80010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4941888"/>
                        <a:ext cx="1824037" cy="1042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0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403350" y="2492375"/>
          <a:ext cx="1944688" cy="104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8" name="Rovnice" r:id="rId7" imgW="850900" imgH="457200" progId="Equation.3">
                  <p:embed/>
                </p:oleObj>
              </mc:Choice>
              <mc:Fallback>
                <p:oleObj name="Rovnice" r:id="rId7" imgW="85090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2492375"/>
                        <a:ext cx="1944688" cy="1044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3635375" y="2781300"/>
            <a:ext cx="30241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/>
              <a:t>det A = -13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3563938" y="3933825"/>
            <a:ext cx="3024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/>
              <a:t>det B = -39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3419475" y="5300663"/>
            <a:ext cx="30241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/>
              <a:t>det C = -26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4. Metoda determinantem matice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341438"/>
            <a:ext cx="9144000" cy="1079500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cs-CZ" sz="2000" smtClean="0"/>
              <a:t>	</a:t>
            </a:r>
            <a:r>
              <a:rPr lang="cs-CZ" sz="2400" smtClean="0"/>
              <a:t>x = (det B) / (det A) … (-39) / (-13) = 3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cs-CZ" sz="2400" smtClean="0"/>
              <a:t>	y = (det C) / (det A) … (-26) / (-13) = 2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cs-CZ" sz="1800" smtClean="0"/>
              <a:t>	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endParaRPr lang="cs-CZ" sz="1800" smtClean="0"/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endParaRPr lang="cs-CZ" sz="1800" smtClean="0"/>
          </a:p>
        </p:txBody>
      </p:sp>
      <p:graphicFrame>
        <p:nvGraphicFramePr>
          <p:cNvPr id="12292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403350" y="3679825"/>
          <a:ext cx="1873250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0" name="Rovnice" r:id="rId3" imgW="914400" imgH="457200" progId="Equation.3">
                  <p:embed/>
                </p:oleObj>
              </mc:Choice>
              <mc:Fallback>
                <p:oleObj name="Rovnice" r:id="rId3" imgW="9144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3679825"/>
                        <a:ext cx="1873250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3" name="Object 5"/>
          <p:cNvGraphicFramePr>
            <a:graphicFrameLocks noChangeAspect="1"/>
          </p:cNvGraphicFramePr>
          <p:nvPr/>
        </p:nvGraphicFramePr>
        <p:xfrm>
          <a:off x="1331913" y="4941888"/>
          <a:ext cx="1824037" cy="1042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1" name="Rovnice" r:id="rId5" imgW="800100" imgH="457200" progId="Equation.3">
                  <p:embed/>
                </p:oleObj>
              </mc:Choice>
              <mc:Fallback>
                <p:oleObj name="Rovnice" r:id="rId5" imgW="80010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4941888"/>
                        <a:ext cx="1824037" cy="1042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4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403350" y="2492375"/>
          <a:ext cx="1944688" cy="104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2" name="Rovnice" r:id="rId7" imgW="850900" imgH="457200" progId="Equation.3">
                  <p:embed/>
                </p:oleObj>
              </mc:Choice>
              <mc:Fallback>
                <p:oleObj name="Rovnice" r:id="rId7" imgW="85090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2492375"/>
                        <a:ext cx="1944688" cy="1044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3635375" y="2781300"/>
            <a:ext cx="30241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/>
              <a:t>det A = -13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3563938" y="3933825"/>
            <a:ext cx="3024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/>
              <a:t>det B = -39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3419475" y="5300663"/>
            <a:ext cx="30241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/>
              <a:t>det C = -26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Příklady k procvičení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cs-CZ" smtClean="0"/>
              <a:t>7x + 2y = 11</a:t>
            </a:r>
          </a:p>
          <a:p>
            <a:pPr marL="609600" indent="-609600" eaLnBrk="1" hangingPunct="1">
              <a:buFontTx/>
              <a:buNone/>
            </a:pPr>
            <a:r>
              <a:rPr lang="cs-CZ" smtClean="0"/>
              <a:t>	2x + 5y = 12</a:t>
            </a:r>
          </a:p>
          <a:p>
            <a:pPr marL="609600" indent="-609600" eaLnBrk="1" hangingPunct="1">
              <a:buFontTx/>
              <a:buAutoNum type="arabicPeriod" startAt="2"/>
            </a:pPr>
            <a:r>
              <a:rPr lang="cs-CZ" smtClean="0"/>
              <a:t>4x – 5y = 3</a:t>
            </a:r>
          </a:p>
          <a:p>
            <a:pPr marL="609600" indent="-609600" eaLnBrk="1" hangingPunct="1">
              <a:buFontTx/>
              <a:buNone/>
            </a:pPr>
            <a:r>
              <a:rPr lang="cs-CZ" smtClean="0"/>
              <a:t>	2x + 3y = 29</a:t>
            </a:r>
          </a:p>
          <a:p>
            <a:pPr marL="609600" indent="-609600" eaLnBrk="1" hangingPunct="1">
              <a:buFontTx/>
              <a:buAutoNum type="arabicPeriod" startAt="3"/>
            </a:pPr>
            <a:r>
              <a:rPr lang="cs-CZ" smtClean="0"/>
              <a:t>x – 5y = 12</a:t>
            </a:r>
          </a:p>
          <a:p>
            <a:pPr marL="609600" indent="-609600" eaLnBrk="1" hangingPunct="1">
              <a:buFontTx/>
              <a:buNone/>
            </a:pPr>
            <a:r>
              <a:rPr lang="cs-CZ" smtClean="0"/>
              <a:t>	2x + y = 2  </a:t>
            </a:r>
          </a:p>
          <a:p>
            <a:pPr marL="609600" indent="-609600" eaLnBrk="1" hangingPunct="1">
              <a:buFontTx/>
              <a:buAutoNum type="arabicPeriod" startAt="4"/>
            </a:pPr>
            <a:r>
              <a:rPr lang="cs-CZ" smtClean="0"/>
              <a:t>-x – 2y = -3</a:t>
            </a:r>
          </a:p>
          <a:p>
            <a:pPr marL="609600" indent="-609600" eaLnBrk="1" hangingPunct="1">
              <a:buFontTx/>
              <a:buNone/>
            </a:pPr>
            <a:r>
              <a:rPr lang="cs-CZ" smtClean="0"/>
              <a:t>	4x + 5y = 9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Příklady k procvičení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3683000" cy="5068888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cs-CZ" smtClean="0"/>
              <a:t>7x + 2y = 11</a:t>
            </a:r>
          </a:p>
          <a:p>
            <a:pPr marL="609600" indent="-609600" eaLnBrk="1" hangingPunct="1">
              <a:buFontTx/>
              <a:buNone/>
            </a:pPr>
            <a:r>
              <a:rPr lang="cs-CZ" smtClean="0"/>
              <a:t>	2x + 5y = 12</a:t>
            </a:r>
          </a:p>
          <a:p>
            <a:pPr marL="609600" indent="-609600" eaLnBrk="1" hangingPunct="1">
              <a:buFontTx/>
              <a:buAutoNum type="arabicPeriod" startAt="2"/>
            </a:pPr>
            <a:r>
              <a:rPr lang="cs-CZ" smtClean="0"/>
              <a:t>4x – 5y = 3</a:t>
            </a:r>
          </a:p>
          <a:p>
            <a:pPr marL="609600" indent="-609600" eaLnBrk="1" hangingPunct="1">
              <a:buFontTx/>
              <a:buNone/>
            </a:pPr>
            <a:r>
              <a:rPr lang="cs-CZ" smtClean="0"/>
              <a:t>	2x + 3y = 29</a:t>
            </a:r>
          </a:p>
          <a:p>
            <a:pPr marL="609600" indent="-609600" eaLnBrk="1" hangingPunct="1">
              <a:buFontTx/>
              <a:buAutoNum type="arabicPeriod" startAt="3"/>
            </a:pPr>
            <a:r>
              <a:rPr lang="cs-CZ" smtClean="0"/>
              <a:t>x – 5y = 12</a:t>
            </a:r>
          </a:p>
          <a:p>
            <a:pPr marL="609600" indent="-609600" eaLnBrk="1" hangingPunct="1">
              <a:buFontTx/>
              <a:buNone/>
            </a:pPr>
            <a:r>
              <a:rPr lang="cs-CZ" smtClean="0"/>
              <a:t>	2x + y = 2  </a:t>
            </a:r>
          </a:p>
          <a:p>
            <a:pPr marL="609600" indent="-609600" eaLnBrk="1" hangingPunct="1">
              <a:buFontTx/>
              <a:buAutoNum type="arabicPeriod" startAt="4"/>
            </a:pPr>
            <a:r>
              <a:rPr lang="cs-CZ" smtClean="0"/>
              <a:t>-x – 2y = -3</a:t>
            </a:r>
          </a:p>
          <a:p>
            <a:pPr marL="609600" indent="-609600" eaLnBrk="1" hangingPunct="1">
              <a:buFontTx/>
              <a:buNone/>
            </a:pPr>
            <a:r>
              <a:rPr lang="cs-CZ" smtClean="0"/>
              <a:t>	4x + 5y = 9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4427538" y="1773238"/>
            <a:ext cx="41036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/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3924300" y="1773238"/>
            <a:ext cx="44640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/>
              <a:t>x = 1 y = 2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Příklady k procvičení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3683000" cy="5068888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cs-CZ" smtClean="0"/>
              <a:t>7x + 2y = 11</a:t>
            </a:r>
          </a:p>
          <a:p>
            <a:pPr marL="609600" indent="-609600" eaLnBrk="1" hangingPunct="1">
              <a:buFontTx/>
              <a:buNone/>
            </a:pPr>
            <a:r>
              <a:rPr lang="cs-CZ" smtClean="0"/>
              <a:t>	2x + 5y = 12</a:t>
            </a:r>
          </a:p>
          <a:p>
            <a:pPr marL="609600" indent="-609600" eaLnBrk="1" hangingPunct="1">
              <a:buFontTx/>
              <a:buAutoNum type="arabicPeriod" startAt="2"/>
            </a:pPr>
            <a:r>
              <a:rPr lang="cs-CZ" smtClean="0"/>
              <a:t>4x – 5y = 3</a:t>
            </a:r>
          </a:p>
          <a:p>
            <a:pPr marL="609600" indent="-609600" eaLnBrk="1" hangingPunct="1">
              <a:buFontTx/>
              <a:buNone/>
            </a:pPr>
            <a:r>
              <a:rPr lang="cs-CZ" smtClean="0"/>
              <a:t>	2x + 3y = 29</a:t>
            </a:r>
          </a:p>
          <a:p>
            <a:pPr marL="609600" indent="-609600" eaLnBrk="1" hangingPunct="1">
              <a:buFontTx/>
              <a:buAutoNum type="arabicPeriod" startAt="3"/>
            </a:pPr>
            <a:r>
              <a:rPr lang="cs-CZ" smtClean="0"/>
              <a:t>x – 5y = 12</a:t>
            </a:r>
          </a:p>
          <a:p>
            <a:pPr marL="609600" indent="-609600" eaLnBrk="1" hangingPunct="1">
              <a:buFontTx/>
              <a:buNone/>
            </a:pPr>
            <a:r>
              <a:rPr lang="cs-CZ" smtClean="0"/>
              <a:t>	2x + y = 2  </a:t>
            </a:r>
          </a:p>
          <a:p>
            <a:pPr marL="609600" indent="-609600" eaLnBrk="1" hangingPunct="1">
              <a:buFontTx/>
              <a:buAutoNum type="arabicPeriod" startAt="4"/>
            </a:pPr>
            <a:r>
              <a:rPr lang="cs-CZ" smtClean="0"/>
              <a:t>-x – 2y = -3</a:t>
            </a:r>
          </a:p>
          <a:p>
            <a:pPr marL="609600" indent="-609600" eaLnBrk="1" hangingPunct="1">
              <a:buFontTx/>
              <a:buNone/>
            </a:pPr>
            <a:r>
              <a:rPr lang="cs-CZ" smtClean="0"/>
              <a:t>	4x + 5y = 9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4427538" y="1773238"/>
            <a:ext cx="41036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/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3924300" y="1773238"/>
            <a:ext cx="44640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/>
              <a:t>x = 1 y = 2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3851275" y="3141663"/>
            <a:ext cx="44640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/>
              <a:t>x = 7 y = 5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Příklady k procvičení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3683000" cy="5068888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cs-CZ" smtClean="0"/>
              <a:t>7x + 2y = 11</a:t>
            </a:r>
          </a:p>
          <a:p>
            <a:pPr marL="609600" indent="-609600" eaLnBrk="1" hangingPunct="1">
              <a:buFontTx/>
              <a:buNone/>
            </a:pPr>
            <a:r>
              <a:rPr lang="cs-CZ" smtClean="0"/>
              <a:t>	2x + 5y = 12</a:t>
            </a:r>
          </a:p>
          <a:p>
            <a:pPr marL="609600" indent="-609600" eaLnBrk="1" hangingPunct="1">
              <a:buFontTx/>
              <a:buAutoNum type="arabicPeriod" startAt="2"/>
            </a:pPr>
            <a:r>
              <a:rPr lang="cs-CZ" smtClean="0"/>
              <a:t>4x – 5y = 3</a:t>
            </a:r>
          </a:p>
          <a:p>
            <a:pPr marL="609600" indent="-609600" eaLnBrk="1" hangingPunct="1">
              <a:buFontTx/>
              <a:buNone/>
            </a:pPr>
            <a:r>
              <a:rPr lang="cs-CZ" smtClean="0"/>
              <a:t>	2x + 3y = 29</a:t>
            </a:r>
          </a:p>
          <a:p>
            <a:pPr marL="609600" indent="-609600" eaLnBrk="1" hangingPunct="1">
              <a:buFontTx/>
              <a:buAutoNum type="arabicPeriod" startAt="3"/>
            </a:pPr>
            <a:r>
              <a:rPr lang="cs-CZ" smtClean="0"/>
              <a:t>x – 5y = 12</a:t>
            </a:r>
          </a:p>
          <a:p>
            <a:pPr marL="609600" indent="-609600" eaLnBrk="1" hangingPunct="1">
              <a:buFontTx/>
              <a:buNone/>
            </a:pPr>
            <a:r>
              <a:rPr lang="cs-CZ" smtClean="0"/>
              <a:t>	2x + y = 2  </a:t>
            </a:r>
          </a:p>
          <a:p>
            <a:pPr marL="609600" indent="-609600" eaLnBrk="1" hangingPunct="1">
              <a:buFontTx/>
              <a:buAutoNum type="arabicPeriod" startAt="4"/>
            </a:pPr>
            <a:r>
              <a:rPr lang="cs-CZ" smtClean="0"/>
              <a:t>-x – 2y = -3</a:t>
            </a:r>
          </a:p>
          <a:p>
            <a:pPr marL="609600" indent="-609600" eaLnBrk="1" hangingPunct="1">
              <a:buFontTx/>
              <a:buNone/>
            </a:pPr>
            <a:r>
              <a:rPr lang="cs-CZ" smtClean="0"/>
              <a:t>	4x + 5y = 9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4427538" y="1773238"/>
            <a:ext cx="41036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/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3924300" y="1773238"/>
            <a:ext cx="44640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/>
              <a:t>x = 1 y = 2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3851275" y="3141663"/>
            <a:ext cx="44640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/>
              <a:t>x = 7 y = 5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3851275" y="4365625"/>
            <a:ext cx="446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/>
              <a:t>x = 2 y = -2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Příklady k procvičení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3683000" cy="5068888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cs-CZ" smtClean="0"/>
              <a:t>7x + 2y = 11</a:t>
            </a:r>
          </a:p>
          <a:p>
            <a:pPr marL="609600" indent="-609600" eaLnBrk="1" hangingPunct="1">
              <a:buFontTx/>
              <a:buNone/>
            </a:pPr>
            <a:r>
              <a:rPr lang="cs-CZ" smtClean="0"/>
              <a:t>	2x + 5y = 12</a:t>
            </a:r>
          </a:p>
          <a:p>
            <a:pPr marL="609600" indent="-609600" eaLnBrk="1" hangingPunct="1">
              <a:buFontTx/>
              <a:buAutoNum type="arabicPeriod" startAt="2"/>
            </a:pPr>
            <a:r>
              <a:rPr lang="cs-CZ" smtClean="0"/>
              <a:t>4x – 5y = 3</a:t>
            </a:r>
          </a:p>
          <a:p>
            <a:pPr marL="609600" indent="-609600" eaLnBrk="1" hangingPunct="1">
              <a:buFontTx/>
              <a:buNone/>
            </a:pPr>
            <a:r>
              <a:rPr lang="cs-CZ" smtClean="0"/>
              <a:t>	2x + 3y = 29</a:t>
            </a:r>
          </a:p>
          <a:p>
            <a:pPr marL="609600" indent="-609600" eaLnBrk="1" hangingPunct="1">
              <a:buFontTx/>
              <a:buAutoNum type="arabicPeriod" startAt="3"/>
            </a:pPr>
            <a:r>
              <a:rPr lang="cs-CZ" smtClean="0"/>
              <a:t>x – 5y = 12</a:t>
            </a:r>
          </a:p>
          <a:p>
            <a:pPr marL="609600" indent="-609600" eaLnBrk="1" hangingPunct="1">
              <a:buFontTx/>
              <a:buNone/>
            </a:pPr>
            <a:r>
              <a:rPr lang="cs-CZ" smtClean="0"/>
              <a:t>	2x + y = 2  </a:t>
            </a:r>
          </a:p>
          <a:p>
            <a:pPr marL="609600" indent="-609600" eaLnBrk="1" hangingPunct="1">
              <a:buFontTx/>
              <a:buAutoNum type="arabicPeriod" startAt="4"/>
            </a:pPr>
            <a:r>
              <a:rPr lang="cs-CZ" smtClean="0"/>
              <a:t>-x – 2y = -3</a:t>
            </a:r>
          </a:p>
          <a:p>
            <a:pPr marL="609600" indent="-609600" eaLnBrk="1" hangingPunct="1">
              <a:buFontTx/>
              <a:buNone/>
            </a:pPr>
            <a:r>
              <a:rPr lang="cs-CZ" smtClean="0"/>
              <a:t>	4x + 5y = 9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4427538" y="1773238"/>
            <a:ext cx="41036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3924300" y="1773238"/>
            <a:ext cx="44640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/>
              <a:t>x = 1 y = 2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3851275" y="3141663"/>
            <a:ext cx="44640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/>
              <a:t>x = 7 y = 5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3851275" y="4365625"/>
            <a:ext cx="446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/>
              <a:t>x = 2 y = -2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3851275" y="5589588"/>
            <a:ext cx="44640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/>
              <a:t>x = 1 y =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z="5400" smtClean="0">
                <a:latin typeface="Tahoma" pitchFamily="34" charset="0"/>
              </a:rPr>
              <a:t>Lineární algebra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Soustavy rovnic </a:t>
            </a:r>
          </a:p>
          <a:p>
            <a:pPr eaLnBrk="1" hangingPunct="1"/>
            <a:r>
              <a:rPr lang="cs-CZ" smtClean="0"/>
              <a:t>pomocí determinantu matice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Metody řešení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62950" cy="4525963"/>
          </a:xfrm>
        </p:spPr>
        <p:txBody>
          <a:bodyPr/>
          <a:lstStyle/>
          <a:p>
            <a:pPr marL="533400" indent="-533400" eaLnBrk="1" hangingPunct="1">
              <a:buFontTx/>
              <a:buAutoNum type="arabicPeriod"/>
            </a:pPr>
            <a:r>
              <a:rPr lang="cs-CZ" sz="2800" smtClean="0"/>
              <a:t>Sčítací metoda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cs-CZ" sz="2800" smtClean="0"/>
              <a:t>Dosazovací metoda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cs-CZ" sz="2800" smtClean="0"/>
              <a:t>Srovnávací metoda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cs-CZ" sz="2800" smtClean="0"/>
              <a:t>Metoda determinantem matice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1. Sčítací metoda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62950" cy="4525963"/>
          </a:xfrm>
        </p:spPr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cs-CZ" sz="2800" smtClean="0"/>
              <a:t>Nejvíce používaná na ZŠ.</a:t>
            </a:r>
          </a:p>
          <a:p>
            <a:pPr marL="533400" indent="-533400" eaLnBrk="1" hangingPunct="1">
              <a:buFontTx/>
              <a:buNone/>
            </a:pPr>
            <a:r>
              <a:rPr lang="cs-CZ" sz="2800" smtClean="0"/>
              <a:t> </a:t>
            </a:r>
          </a:p>
          <a:p>
            <a:pPr marL="533400" indent="-533400" eaLnBrk="1" hangingPunct="1">
              <a:buFontTx/>
              <a:buNone/>
            </a:pPr>
            <a:r>
              <a:rPr lang="cs-CZ" sz="2800" smtClean="0"/>
              <a:t>	Pomocí násobku jednoho, nebo více řádků připravíme soustavu tak, že po sečtení upravených řádků se vynuluje vybraná neznámá.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2. dosazovací metoda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62950" cy="4525963"/>
          </a:xfrm>
        </p:spPr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cs-CZ" sz="2800" smtClean="0"/>
              <a:t>	Metoda nejvíce používaná při kombinaci rovnic lineární a kvadratické.</a:t>
            </a:r>
          </a:p>
          <a:p>
            <a:pPr marL="533400" indent="-533400" eaLnBrk="1" hangingPunct="1">
              <a:buFontTx/>
              <a:buNone/>
            </a:pPr>
            <a:r>
              <a:rPr lang="cs-CZ" sz="2800" smtClean="0"/>
              <a:t>	</a:t>
            </a:r>
          </a:p>
          <a:p>
            <a:pPr marL="533400" indent="-533400" eaLnBrk="1" hangingPunct="1">
              <a:buFontTx/>
              <a:buNone/>
            </a:pPr>
            <a:r>
              <a:rPr lang="cs-CZ" sz="2800" smtClean="0"/>
              <a:t>	Osamostatněním vybrané neznámé z jedné rovnice se za tutéž dosadí do rovnice druhé. Tím se počet neznámých i počet rovnic o jednu sníží.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3. srovnávací metoda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62950" cy="4525963"/>
          </a:xfrm>
        </p:spPr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cs-CZ" sz="2800" smtClean="0"/>
              <a:t>	Metoda používaná pouze v některých případech.</a:t>
            </a:r>
          </a:p>
          <a:p>
            <a:pPr marL="533400" indent="-533400" eaLnBrk="1" hangingPunct="1">
              <a:buFontTx/>
              <a:buNone/>
            </a:pPr>
            <a:r>
              <a:rPr lang="cs-CZ" sz="2800" smtClean="0"/>
              <a:t>	</a:t>
            </a:r>
          </a:p>
          <a:p>
            <a:pPr marL="533400" indent="-533400" eaLnBrk="1" hangingPunct="1">
              <a:buFontTx/>
              <a:buNone/>
            </a:pPr>
            <a:r>
              <a:rPr lang="cs-CZ" sz="2800" smtClean="0"/>
              <a:t>	Osamostatněním vybrané neznámé z jedné i druhé rovnice se porovnají druhé strany rovnic.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4. Metoda determinantem matice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62950" cy="4525963"/>
          </a:xfrm>
        </p:spPr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cs-CZ" sz="2800" smtClean="0"/>
              <a:t>	Při této metodě se soustava rovnic převede do tvaru matice s koeficienty u jednotlivých proměnných.</a:t>
            </a:r>
          </a:p>
          <a:p>
            <a:pPr marL="533400" indent="-533400" eaLnBrk="1" hangingPunct="1">
              <a:buFontTx/>
              <a:buNone/>
            </a:pPr>
            <a:endParaRPr lang="cs-CZ" sz="2800" smtClean="0"/>
          </a:p>
          <a:p>
            <a:pPr marL="533400" indent="-533400" eaLnBrk="1" hangingPunct="1">
              <a:buFontTx/>
              <a:buNone/>
            </a:pPr>
            <a:r>
              <a:rPr lang="cs-CZ" sz="2800" smtClean="0"/>
              <a:t>	2x + 3y = 12</a:t>
            </a:r>
          </a:p>
          <a:p>
            <a:pPr marL="533400" indent="-533400" eaLnBrk="1" hangingPunct="1">
              <a:buFontTx/>
              <a:buNone/>
            </a:pPr>
            <a:r>
              <a:rPr lang="cs-CZ" sz="2800" smtClean="0"/>
              <a:t>	3x – 2y = 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4. Metoda determinantem matice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628775"/>
            <a:ext cx="8362950" cy="4525963"/>
          </a:xfrm>
        </p:spPr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cs-CZ" sz="2800" smtClean="0"/>
              <a:t>	Nejprve matice základní (bez pravé strany)</a:t>
            </a:r>
          </a:p>
          <a:p>
            <a:pPr marL="533400" indent="-533400" eaLnBrk="1" hangingPunct="1">
              <a:buFontTx/>
              <a:buNone/>
            </a:pPr>
            <a:endParaRPr lang="cs-CZ" sz="2800" smtClean="0"/>
          </a:p>
          <a:p>
            <a:pPr marL="533400" indent="-533400" eaLnBrk="1" hangingPunct="1">
              <a:buFontTx/>
              <a:buNone/>
            </a:pPr>
            <a:r>
              <a:rPr lang="cs-CZ" sz="2800" smtClean="0"/>
              <a:t>	2x + 3y = 12</a:t>
            </a:r>
          </a:p>
          <a:p>
            <a:pPr marL="533400" indent="-533400" eaLnBrk="1" hangingPunct="1">
              <a:buFontTx/>
              <a:buNone/>
            </a:pPr>
            <a:r>
              <a:rPr lang="cs-CZ" sz="2800" smtClean="0"/>
              <a:t>	3x – 2y = 5</a:t>
            </a:r>
          </a:p>
          <a:p>
            <a:pPr marL="533400" indent="-533400" eaLnBrk="1" hangingPunct="1">
              <a:buFontTx/>
              <a:buNone/>
            </a:pPr>
            <a:endParaRPr lang="cs-CZ" sz="2800" smtClean="0"/>
          </a:p>
          <a:p>
            <a:pPr marL="533400" indent="-533400" eaLnBrk="1" hangingPunct="1">
              <a:buFontTx/>
              <a:buNone/>
            </a:pPr>
            <a:endParaRPr lang="cs-CZ" sz="2800" smtClean="0"/>
          </a:p>
        </p:txBody>
      </p:sp>
      <p:graphicFrame>
        <p:nvGraphicFramePr>
          <p:cNvPr id="8196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3924300" y="2738438"/>
          <a:ext cx="2160588" cy="1160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Rovnice" r:id="rId3" imgW="850900" imgH="457200" progId="Equation.3">
                  <p:embed/>
                </p:oleObj>
              </mc:Choice>
              <mc:Fallback>
                <p:oleObj name="Rovnice" r:id="rId3" imgW="8509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0" y="2738438"/>
                        <a:ext cx="2160588" cy="1160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4. Metoda determinantem matice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628775"/>
            <a:ext cx="8362950" cy="4525963"/>
          </a:xfrm>
        </p:spPr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cs-CZ" sz="2800" smtClean="0"/>
              <a:t>	Dále se sloupec výsledků postupně dosadí do sloupců 1(neznámá x), 2(neznámá y)</a:t>
            </a:r>
          </a:p>
          <a:p>
            <a:pPr marL="533400" indent="-533400" eaLnBrk="1" hangingPunct="1">
              <a:buFontTx/>
              <a:buNone/>
            </a:pPr>
            <a:endParaRPr lang="cs-CZ" sz="2800" smtClean="0"/>
          </a:p>
          <a:p>
            <a:pPr marL="533400" indent="-533400" eaLnBrk="1" hangingPunct="1">
              <a:buFontTx/>
              <a:buNone/>
            </a:pPr>
            <a:r>
              <a:rPr lang="cs-CZ" sz="2800" smtClean="0"/>
              <a:t>	2x + 3y = 12</a:t>
            </a:r>
          </a:p>
          <a:p>
            <a:pPr marL="533400" indent="-533400" eaLnBrk="1" hangingPunct="1">
              <a:buFontTx/>
              <a:buNone/>
            </a:pPr>
            <a:r>
              <a:rPr lang="cs-CZ" sz="2800" smtClean="0"/>
              <a:t>	3x – 2y = 5</a:t>
            </a:r>
          </a:p>
          <a:p>
            <a:pPr marL="533400" indent="-533400" eaLnBrk="1" hangingPunct="1">
              <a:buFontTx/>
              <a:buNone/>
            </a:pPr>
            <a:endParaRPr lang="cs-CZ" sz="2800" smtClean="0"/>
          </a:p>
          <a:p>
            <a:pPr marL="533400" indent="-533400" eaLnBrk="1" hangingPunct="1">
              <a:buFontTx/>
              <a:buNone/>
            </a:pPr>
            <a:endParaRPr lang="cs-CZ" sz="2800" smtClean="0"/>
          </a:p>
        </p:txBody>
      </p:sp>
      <p:graphicFrame>
        <p:nvGraphicFramePr>
          <p:cNvPr id="9220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684213" y="4652963"/>
          <a:ext cx="2808287" cy="1404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Rovnice" r:id="rId3" imgW="914400" imgH="457200" progId="Equation.3">
                  <p:embed/>
                </p:oleObj>
              </mc:Choice>
              <mc:Fallback>
                <p:oleObj name="Rovnice" r:id="rId3" imgW="9144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4652963"/>
                        <a:ext cx="2808287" cy="1404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3984625" y="4652963"/>
          <a:ext cx="2616200" cy="149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Rovnice" r:id="rId5" imgW="800100" imgH="457200" progId="Equation.3">
                  <p:embed/>
                </p:oleObj>
              </mc:Choice>
              <mc:Fallback>
                <p:oleObj name="Rovnice" r:id="rId5" imgW="80010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4625" y="4652963"/>
                        <a:ext cx="2616200" cy="1495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285</Words>
  <Application>Microsoft Office PowerPoint</Application>
  <PresentationFormat>Předvádění na obrazovce (4:3)</PresentationFormat>
  <Paragraphs>120</Paragraphs>
  <Slides>17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9" baseType="lpstr">
      <vt:lpstr>Výchozí návrh</vt:lpstr>
      <vt:lpstr>Rovnice</vt:lpstr>
      <vt:lpstr>Prezentace aplikace PowerPoint</vt:lpstr>
      <vt:lpstr>Lineární algebra</vt:lpstr>
      <vt:lpstr>Metody řešení</vt:lpstr>
      <vt:lpstr>1. Sčítací metoda</vt:lpstr>
      <vt:lpstr>2. dosazovací metoda</vt:lpstr>
      <vt:lpstr>3. srovnávací metoda</vt:lpstr>
      <vt:lpstr>4. Metoda determinantem matice</vt:lpstr>
      <vt:lpstr>4. Metoda determinantem matice</vt:lpstr>
      <vt:lpstr>4. Metoda determinantem matice</vt:lpstr>
      <vt:lpstr>4. Metoda determinantem matice</vt:lpstr>
      <vt:lpstr>4. Metoda determinantem matice</vt:lpstr>
      <vt:lpstr>4. Metoda determinantem matice</vt:lpstr>
      <vt:lpstr>Příklady k procvičení</vt:lpstr>
      <vt:lpstr>Příklady k procvičení</vt:lpstr>
      <vt:lpstr>Příklady k procvičení</vt:lpstr>
      <vt:lpstr>Příklady k procvičení</vt:lpstr>
      <vt:lpstr>Příklady k procvičení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Lineární algebra</dc:title>
  <dc:creator>Buriánek František</dc:creator>
  <cp:lastModifiedBy>František Buriánek</cp:lastModifiedBy>
  <cp:revision>22</cp:revision>
  <dcterms:created xsi:type="dcterms:W3CDTF">2013-01-27T16:48:29Z</dcterms:created>
  <dcterms:modified xsi:type="dcterms:W3CDTF">2013-06-24T09:58:36Z</dcterms:modified>
</cp:coreProperties>
</file>