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97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8F7A9-5E5D-490A-86EF-3B3C3A47DB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4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BF75-4862-49D4-9BBE-A1DFC2BED2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00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E92AF-A997-4439-A5C2-8A32AE70A6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8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63135-4234-4CBF-8FE1-712E714A8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7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C18A5-F9D9-4F40-9CCB-5C8A48448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09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578B2-9601-4B6E-901A-174DE3024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40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40B5-D65B-4C42-9CF8-0CB22BFC4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35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18AF-91B9-491B-9AE8-414D066B68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07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B5DF-2694-4626-9F81-0C44926B8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9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E4317-2C86-421B-9454-65B97EFA16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B28FD-4C06-4F9F-9A78-FE7C1DB092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19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04AE5-D29D-403C-AB2A-DBBEFBAC08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16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5A843E1-2929-4184-8DF1-03570D333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Determinant matice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VY_32_INOVACE_MB_01_Determinant </a:t>
            </a:r>
            <a:r>
              <a:rPr lang="cs-CZ" dirty="0" smtClean="0"/>
              <a:t>matice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18.01.2013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3.ročníku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Matice, determinant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798763" y="1776413"/>
          <a:ext cx="2462212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Rovnice" r:id="rId3" imgW="1066800" imgH="711200" progId="Equation.3">
                  <p:embed/>
                </p:oleObj>
              </mc:Choice>
              <mc:Fallback>
                <p:oleObj name="Rovnice" r:id="rId3" imgW="1066800" imgH="71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1776413"/>
                        <a:ext cx="2462212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4076700"/>
          <a:ext cx="91440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Rovnice" r:id="rId5" imgW="3911600" imgH="203200" progId="Equation.3">
                  <p:embed/>
                </p:oleObj>
              </mc:Choice>
              <mc:Fallback>
                <p:oleObj name="Rovnice" r:id="rId5" imgW="39116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76700"/>
                        <a:ext cx="91440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9"/>
          <p:cNvGraphicFramePr>
            <a:graphicFrameLocks noChangeAspect="1"/>
          </p:cNvGraphicFramePr>
          <p:nvPr/>
        </p:nvGraphicFramePr>
        <p:xfrm>
          <a:off x="533400" y="4581525"/>
          <a:ext cx="80756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Rovnice" r:id="rId7" imgW="3454400" imgH="203200" progId="Equation.3">
                  <p:embed/>
                </p:oleObj>
              </mc:Choice>
              <mc:Fallback>
                <p:oleObj name="Rovnice" r:id="rId7" imgW="3454400" imgH="203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81525"/>
                        <a:ext cx="807561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476375" y="1444625"/>
          <a:ext cx="24479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Rovnice" r:id="rId3" imgW="965200" imgH="457200" progId="Equation.3">
                  <p:embed/>
                </p:oleObj>
              </mc:Choice>
              <mc:Fallback>
                <p:oleObj name="Rovnice" r:id="rId3" imgW="9652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444625"/>
                        <a:ext cx="2447925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7"/>
          <p:cNvGraphicFramePr>
            <a:graphicFrameLocks noChangeAspect="1"/>
          </p:cNvGraphicFramePr>
          <p:nvPr/>
        </p:nvGraphicFramePr>
        <p:xfrm>
          <a:off x="4427538" y="1412875"/>
          <a:ext cx="24479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Rovnice" r:id="rId5" imgW="965200" imgH="457200" progId="Equation.3">
                  <p:embed/>
                </p:oleObj>
              </mc:Choice>
              <mc:Fallback>
                <p:oleObj name="Rovnice" r:id="rId5" imgW="9652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412875"/>
                        <a:ext cx="2447925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116013" y="3070225"/>
          <a:ext cx="2735262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Rovnice" r:id="rId7" imgW="1269449" imgH="710891" progId="Equation.3">
                  <p:embed/>
                </p:oleObj>
              </mc:Choice>
              <mc:Fallback>
                <p:oleObj name="Rovnice" r:id="rId7" imgW="1269449" imgH="71089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070225"/>
                        <a:ext cx="2735262" cy="153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0"/>
          <p:cNvGraphicFramePr>
            <a:graphicFrameLocks noChangeAspect="1"/>
          </p:cNvGraphicFramePr>
          <p:nvPr/>
        </p:nvGraphicFramePr>
        <p:xfrm>
          <a:off x="4329113" y="3141663"/>
          <a:ext cx="2789237" cy="153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Rovnice" r:id="rId9" imgW="1295400" imgH="711200" progId="Equation.3">
                  <p:embed/>
                </p:oleObj>
              </mc:Choice>
              <mc:Fallback>
                <p:oleObj name="Rovnice" r:id="rId9" imgW="1295400" imgH="71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141663"/>
                        <a:ext cx="2789237" cy="153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2924175"/>
            <a:ext cx="2890838" cy="146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4000" smtClean="0"/>
              <a:t>det A = -13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2924175"/>
            <a:ext cx="2890838" cy="146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4000" smtClean="0"/>
              <a:t>det B = -59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2924175"/>
            <a:ext cx="2890838" cy="146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4000" smtClean="0"/>
              <a:t>det C = 67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2924175"/>
            <a:ext cx="2890838" cy="146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4000" smtClean="0"/>
              <a:t>det D = 22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5400" smtClean="0">
                <a:latin typeface="Tahoma" pitchFamily="34" charset="0"/>
              </a:rPr>
              <a:t>Lineární algebra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Výpočet determinantu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Výpočet determinantu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Determinantem </a:t>
            </a:r>
            <a:r>
              <a:rPr lang="cs-CZ" b="1" u="sng" smtClean="0"/>
              <a:t>čtvercové</a:t>
            </a:r>
            <a:r>
              <a:rPr lang="cs-CZ" smtClean="0"/>
              <a:t> matice řádu  </a:t>
            </a:r>
            <a:r>
              <a:rPr lang="cs-CZ" b="1" smtClean="0"/>
              <a:t>n</a:t>
            </a:r>
            <a:r>
              <a:rPr lang="cs-CZ" smtClean="0"/>
              <a:t> nazýváme součet všech součinů </a:t>
            </a:r>
            <a:r>
              <a:rPr lang="cs-CZ" b="1" smtClean="0"/>
              <a:t>n</a:t>
            </a:r>
            <a:r>
              <a:rPr lang="cs-CZ" smtClean="0"/>
              <a:t> prvků této matice takových, že v žádném z uvedených součinů se nevyskytují dva prvky z téhož řádku ani z téhož sloupce.</a:t>
            </a:r>
            <a:r>
              <a:rPr lang="cs-CZ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Značení determinantu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Determinant matice </a:t>
            </a:r>
            <a:r>
              <a:rPr lang="cs-CZ" sz="2800" b="1" smtClean="0"/>
              <a:t>A</a:t>
            </a:r>
            <a:r>
              <a:rPr lang="cs-CZ" sz="2800" smtClean="0"/>
              <a:t> s prvky </a:t>
            </a:r>
            <a:r>
              <a:rPr lang="cs-CZ" sz="2800" b="1" smtClean="0"/>
              <a:t>a</a:t>
            </a:r>
            <a:r>
              <a:rPr lang="cs-CZ" sz="2800" b="1" baseline="-25000" smtClean="0"/>
              <a:t>řs</a:t>
            </a:r>
            <a:r>
              <a:rPr lang="cs-CZ" sz="2800" smtClean="0"/>
              <a:t>  zapisujeme jako </a:t>
            </a:r>
            <a:r>
              <a:rPr lang="cs-CZ" sz="2800" b="1" smtClean="0"/>
              <a:t>det A.</a:t>
            </a:r>
          </a:p>
          <a:p>
            <a:pPr eaLnBrk="1" hangingPunct="1">
              <a:buFontTx/>
              <a:buNone/>
            </a:pPr>
            <a:r>
              <a:rPr lang="cs-CZ" sz="2800" smtClean="0"/>
              <a:t>Nebo pomocí prvků:</a:t>
            </a:r>
          </a:p>
          <a:p>
            <a:pPr eaLnBrk="1" hangingPunct="1">
              <a:buFontTx/>
              <a:buNone/>
            </a:pPr>
            <a:endParaRPr lang="cs-CZ" sz="2800" smtClean="0"/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195513" y="3284538"/>
          <a:ext cx="3348037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Rovnice" r:id="rId3" imgW="1219200" imgH="939800" progId="Equation.3">
                  <p:embed/>
                </p:oleObj>
              </mc:Choice>
              <mc:Fallback>
                <p:oleObj name="Rovnice" r:id="rId3" imgW="1219200" imgH="93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284538"/>
                        <a:ext cx="3348037" cy="25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Determinant čtvercové matice </a:t>
            </a:r>
            <a:br>
              <a:rPr lang="cs-CZ" sz="4000" smtClean="0"/>
            </a:br>
            <a:r>
              <a:rPr lang="cs-CZ" sz="4000" smtClean="0"/>
              <a:t>1. řádu</a:t>
            </a:r>
          </a:p>
        </p:txBody>
      </p:sp>
      <p:graphicFrame>
        <p:nvGraphicFramePr>
          <p:cNvPr id="5123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55875" y="2060575"/>
          <a:ext cx="3513138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Rovnice" r:id="rId3" imgW="558558" imgH="215806" progId="Equation.3">
                  <p:embed/>
                </p:oleObj>
              </mc:Choice>
              <mc:Fallback>
                <p:oleObj name="Rovnice" r:id="rId3" imgW="558558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060575"/>
                        <a:ext cx="3513138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258888" y="4365625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A =  </a:t>
            </a:r>
          </a:p>
        </p:txBody>
      </p:sp>
      <p:graphicFrame>
        <p:nvGraphicFramePr>
          <p:cNvPr id="5125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2411413" y="4292600"/>
          <a:ext cx="542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Rovnice" r:id="rId5" imgW="203024" imgH="215713" progId="Equation.3">
                  <p:embed/>
                </p:oleObj>
              </mc:Choice>
              <mc:Fallback>
                <p:oleObj name="Rovnice" r:id="rId5" imgW="203024" imgH="2157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292600"/>
                        <a:ext cx="5429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A = (7)</a:t>
            </a:r>
          </a:p>
          <a:p>
            <a:pPr eaLnBrk="1" hangingPunct="1">
              <a:buFontTx/>
              <a:buNone/>
            </a:pPr>
            <a:r>
              <a:rPr lang="cs-CZ" smtClean="0"/>
              <a:t>det A = 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Determinant čtvercové matice </a:t>
            </a:r>
            <a:br>
              <a:rPr lang="cs-CZ" sz="4000" smtClean="0"/>
            </a:br>
            <a:r>
              <a:rPr lang="cs-CZ" sz="4000" smtClean="0"/>
              <a:t>2. řádu</a:t>
            </a:r>
          </a:p>
        </p:txBody>
      </p:sp>
      <p:graphicFrame>
        <p:nvGraphicFramePr>
          <p:cNvPr id="71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1413" y="1776413"/>
          <a:ext cx="3240087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Rovnice" r:id="rId3" imgW="952087" imgH="482391" progId="Equation.3">
                  <p:embed/>
                </p:oleObj>
              </mc:Choice>
              <mc:Fallback>
                <p:oleObj name="Rovnice" r:id="rId3" imgW="952087" imgH="4823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776413"/>
                        <a:ext cx="3240087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87450" y="3933825"/>
            <a:ext cx="6119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det A =</a:t>
            </a:r>
            <a:r>
              <a:rPr lang="cs-CZ" sz="2400"/>
              <a:t>  </a:t>
            </a:r>
          </a:p>
        </p:txBody>
      </p:sp>
      <p:graphicFrame>
        <p:nvGraphicFramePr>
          <p:cNvPr id="717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2627313" y="3789363"/>
          <a:ext cx="346233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Rovnice" r:id="rId5" imgW="1015559" imgH="215806" progId="Equation.3">
                  <p:embed/>
                </p:oleObj>
              </mc:Choice>
              <mc:Fallback>
                <p:oleObj name="Rovnice" r:id="rId5" imgW="1015559" imgH="21580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89363"/>
                        <a:ext cx="346233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1413" y="1785938"/>
          <a:ext cx="3240087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Rovnice" r:id="rId3" imgW="914400" imgH="457200" progId="Equation.3">
                  <p:embed/>
                </p:oleObj>
              </mc:Choice>
              <mc:Fallback>
                <p:oleObj name="Rovnice" r:id="rId3" imgW="9144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785938"/>
                        <a:ext cx="3240087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87450" y="3933825"/>
            <a:ext cx="6119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det A =</a:t>
            </a:r>
            <a:r>
              <a:rPr lang="cs-CZ" sz="2400"/>
              <a:t>  </a:t>
            </a:r>
          </a:p>
        </p:txBody>
      </p:sp>
      <p:graphicFrame>
        <p:nvGraphicFramePr>
          <p:cNvPr id="819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627313" y="3956050"/>
          <a:ext cx="49688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Rovnice" r:id="rId5" imgW="1752600" imgH="203200" progId="Equation.3">
                  <p:embed/>
                </p:oleObj>
              </mc:Choice>
              <mc:Fallback>
                <p:oleObj name="Rovnice" r:id="rId5" imgW="17526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956050"/>
                        <a:ext cx="496887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Determinant čtvercové matice </a:t>
            </a:r>
            <a:br>
              <a:rPr lang="cs-CZ" sz="4000" smtClean="0"/>
            </a:br>
            <a:r>
              <a:rPr lang="cs-CZ" sz="4000" smtClean="0"/>
              <a:t>3. řádu</a:t>
            </a:r>
          </a:p>
        </p:txBody>
      </p:sp>
      <p:graphicFrame>
        <p:nvGraphicFramePr>
          <p:cNvPr id="921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565400" y="1776413"/>
          <a:ext cx="29305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Rovnice" r:id="rId3" imgW="1269449" imgH="710891" progId="Equation.3">
                  <p:embed/>
                </p:oleObj>
              </mc:Choice>
              <mc:Fallback>
                <p:oleObj name="Rovnice" r:id="rId3" imgW="1269449" imgH="7108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1776413"/>
                        <a:ext cx="29305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79388" y="4076700"/>
          <a:ext cx="87137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Rovnice" r:id="rId5" imgW="5461000" imgH="228600" progId="Equation.3">
                  <p:embed/>
                </p:oleObj>
              </mc:Choice>
              <mc:Fallback>
                <p:oleObj name="Rovnice" r:id="rId5" imgW="546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076700"/>
                        <a:ext cx="87137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1476375" y="465296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 flipH="1">
            <a:off x="6443663" y="4652963"/>
            <a:ext cx="1152525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139</Words>
  <Application>Microsoft Office PowerPoint</Application>
  <PresentationFormat>Předvádění na obrazovce (4:3)</PresentationFormat>
  <Paragraphs>38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Výchozí návrh</vt:lpstr>
      <vt:lpstr>Rovnice</vt:lpstr>
      <vt:lpstr>Prezentace aplikace PowerPoint</vt:lpstr>
      <vt:lpstr>Lineární algebra</vt:lpstr>
      <vt:lpstr>Výpočet determinantu</vt:lpstr>
      <vt:lpstr>Značení determinantu</vt:lpstr>
      <vt:lpstr>Determinant čtvercové matice  1. řádu</vt:lpstr>
      <vt:lpstr>Příklad</vt:lpstr>
      <vt:lpstr>Determinant čtvercové matice  2. řádu</vt:lpstr>
      <vt:lpstr>Příklad</vt:lpstr>
      <vt:lpstr>Determinant čtvercové matice  3. řádu</vt:lpstr>
      <vt:lpstr>Příklad</vt:lpstr>
      <vt:lpstr>Příklady k procvičení</vt:lpstr>
      <vt:lpstr>Výsledky</vt:lpstr>
      <vt:lpstr>Výsledky</vt:lpstr>
      <vt:lpstr>Výsledky</vt:lpstr>
      <vt:lpstr>Výsledky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algebra</dc:title>
  <dc:creator>Buriánek František</dc:creator>
  <cp:lastModifiedBy>František Buriánek</cp:lastModifiedBy>
  <cp:revision>18</cp:revision>
  <dcterms:created xsi:type="dcterms:W3CDTF">2013-01-27T16:48:29Z</dcterms:created>
  <dcterms:modified xsi:type="dcterms:W3CDTF">2013-06-24T09:58:22Z</dcterms:modified>
</cp:coreProperties>
</file>