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1D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61" autoAdjust="0"/>
    <p:restoredTop sz="86441" autoAdjust="0"/>
  </p:normalViewPr>
  <p:slideViewPr>
    <p:cSldViewPr>
      <p:cViewPr varScale="1">
        <p:scale>
          <a:sx n="61" d="100"/>
          <a:sy n="61" d="100"/>
        </p:scale>
        <p:origin x="-12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i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i="0">
                <a:latin typeface="+mn-lt"/>
              </a:defRPr>
            </a:lvl1pPr>
          </a:lstStyle>
          <a:p>
            <a:pPr>
              <a:defRPr/>
            </a:pPr>
            <a:fld id="{FFB856EE-9217-4699-9954-BD02C8D5B2AB}" type="datetimeFigureOut">
              <a:rPr lang="cs-CZ"/>
              <a:pPr>
                <a:defRPr/>
              </a:pPr>
              <a:t>22.2.2013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i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i="0">
                <a:latin typeface="+mn-lt"/>
              </a:defRPr>
            </a:lvl1pPr>
          </a:lstStyle>
          <a:p>
            <a:pPr>
              <a:defRPr/>
            </a:pPr>
            <a:fld id="{FFB8883A-74F4-4287-BF36-E6AC4D6B4C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8410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30F9C20-3038-40B3-88CC-77B800035EF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/>
          </a:p>
        </p:txBody>
      </p:sp>
      <p:sp>
        <p:nvSpPr>
          <p:cNvPr id="5" name="Obdélník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/>
          </a:p>
        </p:txBody>
      </p:sp>
      <p:sp>
        <p:nvSpPr>
          <p:cNvPr id="6" name="Obdélník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/>
          </a:p>
        </p:txBody>
      </p:sp>
      <p:sp>
        <p:nvSpPr>
          <p:cNvPr id="7" name="Obdélník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/>
          </a:p>
        </p:txBody>
      </p:sp>
      <p:sp>
        <p:nvSpPr>
          <p:cNvPr id="10" name="Přímá spojovací čára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>
              <a:latin typeface="+mn-lt"/>
            </a:endParaRPr>
          </a:p>
        </p:txBody>
      </p:sp>
      <p:sp>
        <p:nvSpPr>
          <p:cNvPr id="11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>
              <a:latin typeface="+mn-lt"/>
            </a:endParaRPr>
          </a:p>
        </p:txBody>
      </p:sp>
      <p:sp>
        <p:nvSpPr>
          <p:cNvPr id="12" name="Přímá spojovací čára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>
              <a:latin typeface="+mn-lt"/>
            </a:endParaRPr>
          </a:p>
        </p:txBody>
      </p:sp>
      <p:sp>
        <p:nvSpPr>
          <p:cNvPr id="13" name="Přímá spojovací čára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>
              <a:latin typeface="+mn-lt"/>
            </a:endParaRPr>
          </a:p>
        </p:txBody>
      </p:sp>
      <p:sp>
        <p:nvSpPr>
          <p:cNvPr id="14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>
              <a:latin typeface="+mn-lt"/>
            </a:endParaRPr>
          </a:p>
        </p:txBody>
      </p:sp>
      <p:sp>
        <p:nvSpPr>
          <p:cNvPr id="15" name="Přímá spojovací čára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>
              <a:latin typeface="+mn-lt"/>
            </a:endParaRPr>
          </a:p>
        </p:txBody>
      </p:sp>
      <p:sp>
        <p:nvSpPr>
          <p:cNvPr id="16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 dirty="0"/>
          </a:p>
        </p:txBody>
      </p:sp>
      <p:sp>
        <p:nvSpPr>
          <p:cNvPr id="17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 dirty="0"/>
          </a:p>
        </p:txBody>
      </p:sp>
      <p:sp>
        <p:nvSpPr>
          <p:cNvPr id="18" name="Elipsa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 dirty="0"/>
          </a:p>
        </p:txBody>
      </p:sp>
      <p:sp>
        <p:nvSpPr>
          <p:cNvPr id="19" name="Elipsa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 dirty="0"/>
          </a:p>
        </p:txBody>
      </p:sp>
      <p:sp>
        <p:nvSpPr>
          <p:cNvPr id="20" name="Elipsa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 dirty="0"/>
          </a:p>
        </p:txBody>
      </p:sp>
      <p:sp>
        <p:nvSpPr>
          <p:cNvPr id="21" name="Elipsa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2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A5A7C-82A3-4417-BCCE-5295B912B4C3}" type="datetimeFigureOut">
              <a:rPr lang="cs-CZ"/>
              <a:pPr>
                <a:defRPr/>
              </a:pPr>
              <a:t>22.2.2013</a:t>
            </a:fld>
            <a:endParaRPr lang="cs-CZ"/>
          </a:p>
        </p:txBody>
      </p:sp>
      <p:sp>
        <p:nvSpPr>
          <p:cNvPr id="23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0685F-F39C-4DFB-B74A-C15B581CDC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A44C3-D068-4659-9B02-F0BCF7DEA774}" type="datetimeFigureOut">
              <a:rPr lang="cs-CZ"/>
              <a:pPr>
                <a:defRPr/>
              </a:pPr>
              <a:t>22.2.2013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E5440-630F-44FA-A943-3DA0B1E8B8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A9352-0E77-492E-ADC6-6C9313C95EBD}" type="datetimeFigureOut">
              <a:rPr lang="cs-CZ"/>
              <a:pPr>
                <a:defRPr/>
              </a:pPr>
              <a:t>22.2.2013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7DE0B-2DE0-4C29-8C86-F482378CD2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8D2CDAC-D051-491A-9322-DE740FC62709}" type="datetimeFigureOut">
              <a:rPr lang="cs-CZ"/>
              <a:pPr>
                <a:defRPr/>
              </a:pPr>
              <a:t>22.2.2013</a:t>
            </a:fld>
            <a:endParaRPr lang="cs-CZ"/>
          </a:p>
        </p:txBody>
      </p:sp>
      <p:sp>
        <p:nvSpPr>
          <p:cNvPr id="5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DC3105C-5279-4114-9CBF-102D18AF4A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/>
          </a:p>
        </p:txBody>
      </p:sp>
      <p:sp>
        <p:nvSpPr>
          <p:cNvPr id="5" name="Obdélník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/>
          </a:p>
        </p:txBody>
      </p:sp>
      <p:sp>
        <p:nvSpPr>
          <p:cNvPr id="6" name="Obdélník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/>
          </a:p>
        </p:txBody>
      </p:sp>
      <p:sp>
        <p:nvSpPr>
          <p:cNvPr id="7" name="Obdélník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/>
          </a:p>
        </p:txBody>
      </p:sp>
      <p:sp>
        <p:nvSpPr>
          <p:cNvPr id="8" name="Přímá spojovací čára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>
              <a:latin typeface="+mn-lt"/>
            </a:endParaRPr>
          </a:p>
        </p:txBody>
      </p:sp>
      <p:sp>
        <p:nvSpPr>
          <p:cNvPr id="9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>
              <a:latin typeface="+mn-lt"/>
            </a:endParaRPr>
          </a:p>
        </p:txBody>
      </p:sp>
      <p:sp>
        <p:nvSpPr>
          <p:cNvPr id="10" name="Přímá spojovací čára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>
              <a:latin typeface="+mn-lt"/>
            </a:endParaRPr>
          </a:p>
        </p:txBody>
      </p:sp>
      <p:sp>
        <p:nvSpPr>
          <p:cNvPr id="11" name="Přímá spojovací čára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>
              <a:latin typeface="+mn-lt"/>
            </a:endParaRPr>
          </a:p>
        </p:txBody>
      </p:sp>
      <p:sp>
        <p:nvSpPr>
          <p:cNvPr id="12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>
              <a:latin typeface="+mn-lt"/>
            </a:endParaRPr>
          </a:p>
        </p:txBody>
      </p:sp>
      <p:sp>
        <p:nvSpPr>
          <p:cNvPr id="13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 dirty="0"/>
          </a:p>
        </p:txBody>
      </p:sp>
      <p:sp>
        <p:nvSpPr>
          <p:cNvPr id="14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 dirty="0"/>
          </a:p>
        </p:txBody>
      </p:sp>
      <p:sp>
        <p:nvSpPr>
          <p:cNvPr id="15" name="Elipsa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 dirty="0"/>
          </a:p>
        </p:txBody>
      </p:sp>
      <p:sp>
        <p:nvSpPr>
          <p:cNvPr id="16" name="Elipsa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 dirty="0"/>
          </a:p>
        </p:txBody>
      </p:sp>
      <p:sp>
        <p:nvSpPr>
          <p:cNvPr id="17" name="Elipsa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 dirty="0"/>
          </a:p>
        </p:txBody>
      </p:sp>
      <p:sp>
        <p:nvSpPr>
          <p:cNvPr id="18" name="Elipsa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 dirty="0"/>
          </a:p>
        </p:txBody>
      </p:sp>
      <p:sp>
        <p:nvSpPr>
          <p:cNvPr id="19" name="Přímá spojovací čára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FD9C49-256C-445B-95C7-3281D1E022AF}" type="datetimeFigureOut">
              <a:rPr lang="cs-CZ"/>
              <a:pPr>
                <a:defRPr/>
              </a:pPr>
              <a:t>22.2.2013</a:t>
            </a:fld>
            <a:endParaRPr lang="cs-CZ"/>
          </a:p>
        </p:txBody>
      </p:sp>
      <p:sp>
        <p:nvSpPr>
          <p:cNvPr id="21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F45F5-167E-42B2-A575-CF913A5945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B1E5B-F0CE-4233-AF61-ACCCD2422886}" type="datetimeFigureOut">
              <a:rPr lang="cs-CZ"/>
              <a:pPr>
                <a:defRPr/>
              </a:pPr>
              <a:t>22.2.2013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2ED62-247F-49B6-B51F-344132083E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BB2C9-7291-4FF1-B06C-EBBDD23647D2}" type="datetimeFigureOut">
              <a:rPr lang="cs-CZ"/>
              <a:pPr>
                <a:defRPr/>
              </a:pPr>
              <a:t>22.2.2013</a:t>
            </a:fld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52AF1-0135-4C23-AA68-44EA504848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BCBCC31-0958-4EB4-B631-1954AF657B7C}" type="datetimeFigureOut">
              <a:rPr lang="cs-CZ"/>
              <a:pPr>
                <a:defRPr/>
              </a:pPr>
              <a:t>22.2.2013</a:t>
            </a:fld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1FACC9C-9351-4992-BDAF-1B2539E4D5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19AA4-BB50-42D3-A2C0-5EF3B92700E6}" type="datetimeFigureOut">
              <a:rPr lang="cs-CZ"/>
              <a:pPr>
                <a:defRPr/>
              </a:pPr>
              <a:t>22.2.2013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8409C-4A33-4A7E-94E8-BBA4312653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 dirty="0">
              <a:latin typeface="+mn-lt"/>
            </a:endParaRPr>
          </a:p>
        </p:txBody>
      </p:sp>
      <p:sp>
        <p:nvSpPr>
          <p:cNvPr id="6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 dirty="0">
              <a:latin typeface="+mn-lt"/>
            </a:endParaRPr>
          </a:p>
        </p:txBody>
      </p:sp>
      <p:sp>
        <p:nvSpPr>
          <p:cNvPr id="7" name="Přímá spojovací čára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 dirty="0">
              <a:latin typeface="+mn-lt"/>
            </a:endParaRPr>
          </a:p>
        </p:txBody>
      </p:sp>
      <p:sp>
        <p:nvSpPr>
          <p:cNvPr id="8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>
              <a:latin typeface="+mn-lt"/>
            </a:endParaRPr>
          </a:p>
        </p:txBody>
      </p:sp>
      <p:sp>
        <p:nvSpPr>
          <p:cNvPr id="9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/>
          </a:p>
        </p:txBody>
      </p:sp>
      <p:sp>
        <p:nvSpPr>
          <p:cNvPr id="10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>
              <a:latin typeface="+mn-lt"/>
            </a:endParaRPr>
          </a:p>
        </p:txBody>
      </p:sp>
      <p:sp>
        <p:nvSpPr>
          <p:cNvPr id="11" name="Elipsa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1667972-133B-46E5-8C89-34A86068191C}" type="datetimeFigureOut">
              <a:rPr lang="cs-CZ"/>
              <a:pPr>
                <a:defRPr/>
              </a:pPr>
              <a:t>22.2.2013</a:t>
            </a:fld>
            <a:endParaRPr lang="cs-CZ"/>
          </a:p>
        </p:txBody>
      </p:sp>
      <p:sp>
        <p:nvSpPr>
          <p:cNvPr id="13" name="Zástupný symbol pro číslo snímku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D738F78-D646-442D-B2FF-CC86439400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>
              <a:latin typeface="+mn-lt"/>
            </a:endParaRPr>
          </a:p>
        </p:txBody>
      </p:sp>
      <p:sp>
        <p:nvSpPr>
          <p:cNvPr id="6" name="Elipsa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 dirty="0"/>
          </a:p>
        </p:txBody>
      </p:sp>
      <p:sp>
        <p:nvSpPr>
          <p:cNvPr id="7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>
              <a:latin typeface="+mn-lt"/>
            </a:endParaRPr>
          </a:p>
        </p:txBody>
      </p:sp>
      <p:sp>
        <p:nvSpPr>
          <p:cNvPr id="8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/>
          </a:p>
        </p:txBody>
      </p:sp>
      <p:sp>
        <p:nvSpPr>
          <p:cNvPr id="9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>
              <a:latin typeface="+mn-lt"/>
            </a:endParaRPr>
          </a:p>
        </p:txBody>
      </p:sp>
      <p:sp>
        <p:nvSpPr>
          <p:cNvPr id="10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 dirty="0">
              <a:latin typeface="+mn-lt"/>
            </a:endParaRPr>
          </a:p>
        </p:txBody>
      </p:sp>
      <p:sp>
        <p:nvSpPr>
          <p:cNvPr id="11" name="Přímá spojovací čára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 dirty="0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D21330B-EC16-4B45-BF06-75018FEC462D}" type="datetimeFigureOut">
              <a:rPr lang="cs-CZ"/>
              <a:pPr>
                <a:defRPr/>
              </a:pPr>
              <a:t>22.2.2013</a:t>
            </a:fld>
            <a:endParaRPr lang="cs-CZ"/>
          </a:p>
        </p:txBody>
      </p:sp>
      <p:sp>
        <p:nvSpPr>
          <p:cNvPr id="13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A652F0D-7866-4796-A2AB-1346AFE06E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 dirty="0">
              <a:latin typeface="+mn-lt"/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28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i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03D9F52-F64A-419D-BA81-8F3EC5A2C2DC}" type="datetimeFigureOut">
              <a:rPr lang="cs-CZ"/>
              <a:pPr>
                <a:defRPr/>
              </a:pPr>
              <a:t>22.2.2013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i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>
              <a:latin typeface="+mn-lt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>
              <a:latin typeface="+mn-lt"/>
            </a:endParaRPr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>
              <a:latin typeface="+mn-lt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i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F9A1C78C-BB40-4648-ACDB-93BC2B6F8C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0" r:id="rId5"/>
    <p:sldLayoutId id="2147483675" r:id="rId6"/>
    <p:sldLayoutId id="2147483669" r:id="rId7"/>
    <p:sldLayoutId id="2147483676" r:id="rId8"/>
    <p:sldLayoutId id="2147483677" r:id="rId9"/>
    <p:sldLayoutId id="2147483668" r:id="rId10"/>
    <p:sldLayoutId id="214748366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 bwMode="auto">
          <a:xfrm>
            <a:off x="2051050" y="692150"/>
            <a:ext cx="6172200" cy="1223963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cap="none" smtClean="0">
              <a:solidFill>
                <a:srgbClr val="FF0000"/>
              </a:solidFill>
            </a:endParaRPr>
          </a:p>
        </p:txBody>
      </p:sp>
      <p:sp>
        <p:nvSpPr>
          <p:cNvPr id="15362" name="Podnadpis 2"/>
          <p:cNvSpPr>
            <a:spLocks noGrp="1"/>
          </p:cNvSpPr>
          <p:nvPr>
            <p:ph type="subTitle" idx="1"/>
          </p:nvPr>
        </p:nvSpPr>
        <p:spPr>
          <a:xfrm>
            <a:off x="2268538" y="2276475"/>
            <a:ext cx="6172200" cy="40989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17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1700" dirty="0" smtClean="0">
                <a:solidFill>
                  <a:srgbClr val="C21D02"/>
                </a:solidFill>
                <a:latin typeface="Arial" charset="0"/>
                <a:cs typeface="Arial" charset="0"/>
              </a:rPr>
              <a:t>DEFINICE EKONOMIE</a:t>
            </a:r>
          </a:p>
          <a:p>
            <a:pPr eaLnBrk="1" hangingPunct="1">
              <a:lnSpc>
                <a:spcPct val="80000"/>
              </a:lnSpc>
            </a:pPr>
            <a:r>
              <a:rPr lang="cs-CZ" sz="1700" dirty="0" smtClean="0">
                <a:latin typeface="Arial" charset="0"/>
                <a:cs typeface="Arial" charset="0"/>
              </a:rPr>
              <a:t>Škola: Střední škola právní – Právní akademie, s.r.o.</a:t>
            </a:r>
          </a:p>
          <a:p>
            <a:pPr eaLnBrk="1" hangingPunct="1">
              <a:lnSpc>
                <a:spcPct val="80000"/>
              </a:lnSpc>
            </a:pPr>
            <a:r>
              <a:rPr lang="cs-CZ" sz="1700" dirty="0" smtClean="0">
                <a:latin typeface="Arial" charset="0"/>
                <a:cs typeface="Arial" charset="0"/>
              </a:rPr>
              <a:t>Typ šablony: III/2 Inovace a zkvalitnění výuky prostřednictvím ICT</a:t>
            </a:r>
          </a:p>
          <a:p>
            <a:pPr eaLnBrk="1" hangingPunct="1">
              <a:lnSpc>
                <a:spcPct val="80000"/>
              </a:lnSpc>
            </a:pPr>
            <a:r>
              <a:rPr lang="cs-CZ" sz="1700" dirty="0" smtClean="0">
                <a:latin typeface="Arial" charset="0"/>
                <a:cs typeface="Arial" charset="0"/>
              </a:rPr>
              <a:t>Projekt: CZ.1.07/1.5.00/34.0236</a:t>
            </a:r>
          </a:p>
          <a:p>
            <a:pPr eaLnBrk="1" hangingPunct="1">
              <a:lnSpc>
                <a:spcPct val="80000"/>
              </a:lnSpc>
            </a:pPr>
            <a:r>
              <a:rPr lang="cs-CZ" sz="1700" dirty="0" smtClean="0">
                <a:latin typeface="Arial" charset="0"/>
                <a:cs typeface="Arial" charset="0"/>
              </a:rPr>
              <a:t>Tematická oblast: Mikroekonomie</a:t>
            </a:r>
          </a:p>
          <a:p>
            <a:pPr eaLnBrk="1" hangingPunct="1">
              <a:lnSpc>
                <a:spcPct val="80000"/>
              </a:lnSpc>
            </a:pPr>
            <a:r>
              <a:rPr lang="cs-CZ" sz="1700" dirty="0" smtClean="0">
                <a:latin typeface="Arial" charset="0"/>
                <a:cs typeface="Arial" charset="0"/>
              </a:rPr>
              <a:t>Autor: Ing. Iveta </a:t>
            </a:r>
            <a:r>
              <a:rPr lang="cs-CZ" sz="1700" dirty="0" err="1" smtClean="0">
                <a:latin typeface="Arial" charset="0"/>
                <a:cs typeface="Arial" charset="0"/>
              </a:rPr>
              <a:t>Kubistová</a:t>
            </a:r>
            <a:endParaRPr lang="cs-CZ" sz="17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1700" dirty="0" smtClean="0">
                <a:latin typeface="Arial" charset="0"/>
                <a:cs typeface="Arial" charset="0"/>
              </a:rPr>
              <a:t>Téma: Definice ekonomie</a:t>
            </a:r>
          </a:p>
          <a:p>
            <a:pPr eaLnBrk="1" hangingPunct="1">
              <a:lnSpc>
                <a:spcPct val="80000"/>
              </a:lnSpc>
            </a:pPr>
            <a:endParaRPr lang="cs-CZ" sz="17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1700" dirty="0" smtClean="0">
                <a:latin typeface="Arial" charset="0"/>
                <a:cs typeface="Arial" charset="0"/>
              </a:rPr>
              <a:t>Číslo materiálu: VY_32_INOVACE_EK_12_</a:t>
            </a:r>
            <a:r>
              <a:rPr lang="cs-CZ" sz="1700" dirty="0" err="1" smtClean="0">
                <a:latin typeface="Arial" charset="0"/>
                <a:cs typeface="Arial" charset="0"/>
              </a:rPr>
              <a:t>def.ekonomie</a:t>
            </a:r>
            <a:endParaRPr lang="cs-CZ" sz="17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1700" dirty="0" smtClean="0">
                <a:latin typeface="Arial" charset="0"/>
                <a:cs typeface="Arial" charset="0"/>
              </a:rPr>
              <a:t>Datum tvorby: 14.10.2012</a:t>
            </a:r>
          </a:p>
          <a:p>
            <a:pPr eaLnBrk="1" hangingPunct="1">
              <a:lnSpc>
                <a:spcPct val="80000"/>
              </a:lnSpc>
            </a:pPr>
            <a:r>
              <a:rPr lang="cs-CZ" sz="1700" dirty="0" smtClean="0">
                <a:latin typeface="Arial" charset="0"/>
                <a:cs typeface="Arial" charset="0"/>
              </a:rPr>
              <a:t>Anotace: Určeno pro výklad definice ekonomie na data- projektoru a k </a:t>
            </a:r>
            <a:r>
              <a:rPr lang="cs-CZ" sz="1700" smtClean="0">
                <a:latin typeface="Arial" charset="0"/>
                <a:cs typeface="Arial" charset="0"/>
              </a:rPr>
              <a:t>zápisu poznámek</a:t>
            </a:r>
            <a:endParaRPr lang="cs-CZ" sz="17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cs-CZ" sz="17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cs-CZ" sz="17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cs-CZ" sz="17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cs-CZ" sz="1500" dirty="0" smtClean="0"/>
          </a:p>
        </p:txBody>
      </p:sp>
      <p:pic>
        <p:nvPicPr>
          <p:cNvPr id="3" name="Nadpis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7725" y="274638"/>
            <a:ext cx="66849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obrázek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268413"/>
            <a:ext cx="60960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76250"/>
            <a:ext cx="6323013" cy="6731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FF0000"/>
                </a:solidFill>
              </a:rPr>
              <a:t>EKONOMIE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6386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39750" y="1341438"/>
            <a:ext cx="5486400" cy="4114800"/>
          </a:xfrm>
          <a:ln w="9525"/>
        </p:spPr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59563" y="1844675"/>
            <a:ext cx="1630362" cy="3376613"/>
          </a:xfrm>
        </p:spPr>
        <p:txBody>
          <a:bodyPr/>
          <a:lstStyle/>
          <a:p>
            <a:pPr algn="ctr" eaLnBrk="1" hangingPunct="1"/>
            <a:r>
              <a:rPr lang="cs-CZ" sz="2400" b="1" smtClean="0">
                <a:solidFill>
                  <a:srgbClr val="FF0000"/>
                </a:solidFill>
              </a:rPr>
              <a:t>je věda o:</a:t>
            </a:r>
          </a:p>
        </p:txBody>
      </p:sp>
      <p:pic>
        <p:nvPicPr>
          <p:cNvPr id="16388" name="Picture 2" descr="C:\Program Files (x86)\Microsoft Office\MEDIA\CAGCAT10\j028700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413" y="2205038"/>
            <a:ext cx="1790700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FF0000"/>
                </a:solidFill>
              </a:rPr>
              <a:t>Ekonomie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8736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mtClean="0">
                <a:latin typeface="Arial" charset="0"/>
                <a:cs typeface="Arial" charset="0"/>
              </a:rPr>
              <a:t>Věda </a:t>
            </a:r>
            <a:r>
              <a:rPr lang="cs-CZ" b="1" smtClean="0">
                <a:latin typeface="Arial" charset="0"/>
                <a:cs typeface="Arial" charset="0"/>
              </a:rPr>
              <a:t>o hospodářství</a:t>
            </a:r>
          </a:p>
          <a:p>
            <a:pPr eaLnBrk="1" hangingPunct="1">
              <a:lnSpc>
                <a:spcPct val="80000"/>
              </a:lnSpc>
            </a:pPr>
            <a:r>
              <a:rPr lang="cs-CZ" smtClean="0">
                <a:latin typeface="Arial" charset="0"/>
                <a:cs typeface="Arial" charset="0"/>
              </a:rPr>
              <a:t>Věda </a:t>
            </a:r>
            <a:r>
              <a:rPr lang="cs-CZ" b="1" smtClean="0">
                <a:latin typeface="Arial" charset="0"/>
                <a:cs typeface="Arial" charset="0"/>
              </a:rPr>
              <a:t>o bohatství</a:t>
            </a:r>
          </a:p>
          <a:p>
            <a:pPr eaLnBrk="1" hangingPunct="1">
              <a:lnSpc>
                <a:spcPct val="80000"/>
              </a:lnSpc>
            </a:pPr>
            <a:r>
              <a:rPr lang="cs-CZ" smtClean="0">
                <a:latin typeface="Arial" charset="0"/>
                <a:cs typeface="Arial" charset="0"/>
              </a:rPr>
              <a:t>Věda o penězích</a:t>
            </a:r>
          </a:p>
          <a:p>
            <a:pPr eaLnBrk="1" hangingPunct="1">
              <a:lnSpc>
                <a:spcPct val="80000"/>
              </a:lnSpc>
            </a:pPr>
            <a:r>
              <a:rPr lang="cs-CZ" smtClean="0">
                <a:latin typeface="Arial" charset="0"/>
                <a:cs typeface="Arial" charset="0"/>
              </a:rPr>
              <a:t>Věda o tom, </a:t>
            </a:r>
            <a:r>
              <a:rPr lang="cs-CZ" b="1" smtClean="0">
                <a:latin typeface="Arial" charset="0"/>
                <a:cs typeface="Arial" charset="0"/>
              </a:rPr>
              <a:t>jak zlepšit společnost</a:t>
            </a:r>
          </a:p>
          <a:p>
            <a:pPr eaLnBrk="1" hangingPunct="1">
              <a:lnSpc>
                <a:spcPct val="80000"/>
              </a:lnSpc>
            </a:pPr>
            <a:r>
              <a:rPr lang="cs-CZ" smtClean="0">
                <a:latin typeface="Arial" charset="0"/>
                <a:cs typeface="Arial" charset="0"/>
              </a:rPr>
              <a:t>Věda o tom, jak mají lidé vyrábět, obchodovat</a:t>
            </a:r>
          </a:p>
          <a:p>
            <a:pPr eaLnBrk="1" hangingPunct="1">
              <a:lnSpc>
                <a:spcPct val="80000"/>
              </a:lnSpc>
            </a:pPr>
            <a:endParaRPr lang="cs-CZ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mtClean="0">
              <a:latin typeface="Arial" charset="0"/>
            </a:endParaRPr>
          </a:p>
        </p:txBody>
      </p:sp>
      <p:sp>
        <p:nvSpPr>
          <p:cNvPr id="17413" name="Rectangle 5"/>
          <p:cNvSpPr>
            <a:spLocks noGrp="1"/>
          </p:cNvSpPr>
          <p:nvPr>
            <p:ph type="body" sz="half" idx="4294967295"/>
          </p:nvPr>
        </p:nvSpPr>
        <p:spPr>
          <a:xfrm>
            <a:off x="4267200" y="1600200"/>
            <a:ext cx="3657600" cy="48736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mtClean="0">
                <a:solidFill>
                  <a:srgbClr val="FF0000"/>
                </a:solidFill>
                <a:latin typeface="Arial" charset="0"/>
                <a:cs typeface="Arial" charset="0"/>
              </a:rPr>
              <a:t>Definice:</a:t>
            </a:r>
          </a:p>
          <a:p>
            <a:pPr eaLnBrk="1" hangingPunct="1">
              <a:lnSpc>
                <a:spcPct val="80000"/>
              </a:lnSpc>
            </a:pPr>
            <a:r>
              <a:rPr lang="cs-CZ" b="1" smtClean="0">
                <a:latin typeface="Arial" charset="0"/>
                <a:cs typeface="Arial" charset="0"/>
              </a:rPr>
              <a:t>Věda o tom, jak lidé využívají </a:t>
            </a:r>
            <a:r>
              <a:rPr lang="cs-CZ" b="1" smtClean="0">
                <a:solidFill>
                  <a:srgbClr val="C21D02"/>
                </a:solidFill>
                <a:latin typeface="Arial" charset="0"/>
                <a:cs typeface="Arial" charset="0"/>
              </a:rPr>
              <a:t>omezené vzácné zdroje</a:t>
            </a:r>
            <a:r>
              <a:rPr lang="cs-CZ" b="1" smtClean="0">
                <a:latin typeface="Arial" charset="0"/>
                <a:cs typeface="Arial" charset="0"/>
              </a:rPr>
              <a:t> a jak tyto zdroje využívají k vyprodukování </a:t>
            </a:r>
            <a:r>
              <a:rPr lang="cs-CZ" b="1" smtClean="0">
                <a:solidFill>
                  <a:srgbClr val="C21D02"/>
                </a:solidFill>
                <a:latin typeface="Arial" charset="0"/>
                <a:cs typeface="Arial" charset="0"/>
              </a:rPr>
              <a:t>statků</a:t>
            </a:r>
            <a:r>
              <a:rPr lang="cs-CZ" b="1" smtClean="0">
                <a:latin typeface="Arial" charset="0"/>
                <a:cs typeface="Arial" charset="0"/>
              </a:rPr>
              <a:t> </a:t>
            </a:r>
            <a:r>
              <a:rPr lang="cs-CZ" b="1" smtClean="0">
                <a:solidFill>
                  <a:srgbClr val="C21D02"/>
                </a:solidFill>
                <a:latin typeface="Arial" charset="0"/>
                <a:cs typeface="Arial" charset="0"/>
              </a:rPr>
              <a:t>a služeb</a:t>
            </a:r>
            <a:r>
              <a:rPr lang="cs-CZ" b="1" smtClean="0">
                <a:latin typeface="Arial" charset="0"/>
                <a:cs typeface="Arial" charset="0"/>
              </a:rPr>
              <a:t> a tyto pak rozdělují mezi jednotlivé </a:t>
            </a:r>
            <a:r>
              <a:rPr lang="cs-CZ" b="1" smtClean="0">
                <a:solidFill>
                  <a:srgbClr val="C21D02"/>
                </a:solidFill>
                <a:latin typeface="Arial" charset="0"/>
                <a:cs typeface="Arial" charset="0"/>
              </a:rPr>
              <a:t>ekonomické subjekty</a:t>
            </a:r>
            <a:r>
              <a:rPr lang="cs-CZ" b="1" smtClean="0">
                <a:latin typeface="Arial" charset="0"/>
                <a:cs typeface="Arial" charset="0"/>
              </a:rPr>
              <a:t> a bylo dosaženo uspokojení jejich potřeb.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mtClean="0">
              <a:latin typeface="Arial" charset="0"/>
            </a:endParaRPr>
          </a:p>
          <a:p>
            <a:endParaRPr lang="cs-CZ" smtClean="0">
              <a:latin typeface="Arial" charset="0"/>
            </a:endParaRPr>
          </a:p>
        </p:txBody>
      </p:sp>
      <p:pic>
        <p:nvPicPr>
          <p:cNvPr id="17411" name="Picture 2" descr="C:\Program Files (x86)\Microsoft Office\MEDIA\CAGCAT10\j0149481.wmf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000875" y="4437063"/>
            <a:ext cx="2143125" cy="2178050"/>
          </a:xfr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/>
              <a:t>Zdroje jsou omezené:</a:t>
            </a:r>
            <a:br>
              <a:rPr lang="cs-CZ" smtClean="0"/>
            </a:br>
            <a:endParaRPr lang="cs-CZ" dirty="0"/>
          </a:p>
        </p:txBody>
      </p:sp>
      <p:sp>
        <p:nvSpPr>
          <p:cNvPr id="1843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cs-CZ" smtClean="0">
                <a:latin typeface="Arial" charset="0"/>
              </a:rPr>
              <a:t>Suroviny</a:t>
            </a:r>
          </a:p>
          <a:p>
            <a:pPr eaLnBrk="1" hangingPunct="1"/>
            <a:r>
              <a:rPr lang="cs-CZ" smtClean="0">
                <a:latin typeface="Arial" charset="0"/>
              </a:rPr>
              <a:t>Přírodní bohatství</a:t>
            </a:r>
          </a:p>
          <a:p>
            <a:pPr eaLnBrk="1" hangingPunct="1"/>
            <a:r>
              <a:rPr lang="cs-CZ" smtClean="0">
                <a:latin typeface="Arial" charset="0"/>
              </a:rPr>
              <a:t>Lidské zdroje</a:t>
            </a:r>
          </a:p>
          <a:p>
            <a:pPr eaLnBrk="1" hangingPunct="1"/>
            <a:r>
              <a:rPr lang="cs-CZ" smtClean="0">
                <a:latin typeface="Arial" charset="0"/>
              </a:rPr>
              <a:t>Finance</a:t>
            </a:r>
          </a:p>
          <a:p>
            <a:pPr eaLnBrk="1" hangingPunct="1"/>
            <a:r>
              <a:rPr lang="cs-CZ" smtClean="0">
                <a:latin typeface="Arial" charset="0"/>
              </a:rPr>
              <a:t>Čas</a:t>
            </a:r>
          </a:p>
          <a:p>
            <a:pPr eaLnBrk="1" hangingPunct="1"/>
            <a:r>
              <a:rPr lang="cs-CZ" smtClean="0">
                <a:latin typeface="Arial" charset="0"/>
              </a:rPr>
              <a:t>Informace</a:t>
            </a:r>
          </a:p>
          <a:p>
            <a:pPr eaLnBrk="1" hangingPunct="1"/>
            <a:endParaRPr lang="cs-CZ" smtClean="0">
              <a:latin typeface="Arial" charset="0"/>
            </a:endParaRPr>
          </a:p>
          <a:p>
            <a:pPr eaLnBrk="1" hangingPunct="1"/>
            <a:endParaRPr lang="cs-CZ" smtClean="0">
              <a:latin typeface="Arial" charset="0"/>
            </a:endParaRP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</p:txBody>
      </p:sp>
      <p:sp>
        <p:nvSpPr>
          <p:cNvPr id="4" name="Šipka doprava 3"/>
          <p:cNvSpPr/>
          <p:nvPr/>
        </p:nvSpPr>
        <p:spPr>
          <a:xfrm>
            <a:off x="5219700" y="2636838"/>
            <a:ext cx="1987550" cy="8445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i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92D050"/>
                </a:solidFill>
              </a:rPr>
              <a:t>Statky a služby:</a:t>
            </a:r>
            <a:endParaRPr lang="cs-CZ" dirty="0">
              <a:solidFill>
                <a:srgbClr val="92D050"/>
              </a:solidFill>
            </a:endParaRPr>
          </a:p>
        </p:txBody>
      </p:sp>
      <p:sp>
        <p:nvSpPr>
          <p:cNvPr id="1945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cs-CZ" smtClean="0">
                <a:latin typeface="Arial" charset="0"/>
              </a:rPr>
              <a:t>Chléb</a:t>
            </a:r>
          </a:p>
          <a:p>
            <a:pPr eaLnBrk="1" hangingPunct="1"/>
            <a:r>
              <a:rPr lang="cs-CZ" smtClean="0">
                <a:latin typeface="Arial" charset="0"/>
              </a:rPr>
              <a:t>Auto</a:t>
            </a:r>
          </a:p>
          <a:p>
            <a:pPr eaLnBrk="1" hangingPunct="1"/>
            <a:r>
              <a:rPr lang="cs-CZ" smtClean="0">
                <a:latin typeface="Arial" charset="0"/>
              </a:rPr>
              <a:t>Tričko</a:t>
            </a:r>
          </a:p>
          <a:p>
            <a:pPr eaLnBrk="1" hangingPunct="1"/>
            <a:endParaRPr lang="cs-CZ" smtClean="0">
              <a:latin typeface="Arial" charset="0"/>
            </a:endParaRPr>
          </a:p>
          <a:p>
            <a:pPr eaLnBrk="1" hangingPunct="1"/>
            <a:r>
              <a:rPr lang="cs-CZ" smtClean="0">
                <a:latin typeface="Arial" charset="0"/>
              </a:rPr>
              <a:t>Kadeřník</a:t>
            </a:r>
          </a:p>
          <a:p>
            <a:pPr eaLnBrk="1" hangingPunct="1"/>
            <a:r>
              <a:rPr lang="cs-CZ" smtClean="0">
                <a:latin typeface="Arial" charset="0"/>
              </a:rPr>
              <a:t>Pojištění</a:t>
            </a:r>
          </a:p>
          <a:p>
            <a:pPr eaLnBrk="1" hangingPunct="1"/>
            <a:r>
              <a:rPr lang="cs-CZ" smtClean="0">
                <a:latin typeface="Arial" charset="0"/>
              </a:rPr>
              <a:t>Pokrývač</a:t>
            </a:r>
          </a:p>
          <a:p>
            <a:pPr eaLnBrk="1" hangingPunct="1"/>
            <a:endParaRPr lang="cs-CZ" smtClean="0">
              <a:latin typeface="Arial" charset="0"/>
            </a:endParaRPr>
          </a:p>
          <a:p>
            <a:pPr eaLnBrk="1" hangingPunct="1"/>
            <a:endParaRPr lang="cs-CZ" smtClean="0">
              <a:latin typeface="Arial" charset="0"/>
            </a:endParaRPr>
          </a:p>
        </p:txBody>
      </p:sp>
      <p:pic>
        <p:nvPicPr>
          <p:cNvPr id="19459" name="Picture 2" descr="C:\Program Files (x86)\Microsoft Office\MEDIA\CAGCAT10\j0212957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6100" y="1557338"/>
            <a:ext cx="1830388" cy="114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4" descr="C:\Program Files (x86)\Microsoft Office\MEDIA\CAGCAT10\j0199727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638" y="3284538"/>
            <a:ext cx="1770062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0070C0"/>
                </a:solidFill>
              </a:rPr>
              <a:t>Rozdělení statků a služeb: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eaLnBrk="1" hangingPunct="1"/>
            <a:r>
              <a:rPr lang="cs-CZ" smtClean="0"/>
              <a:t>Mezi </a:t>
            </a:r>
            <a:r>
              <a:rPr lang="cs-CZ" smtClean="0">
                <a:solidFill>
                  <a:srgbClr val="FF0000"/>
                </a:solidFill>
              </a:rPr>
              <a:t>ekonomické subjekty:</a:t>
            </a:r>
          </a:p>
          <a:p>
            <a:pPr eaLnBrk="1" hangingPunct="1"/>
            <a:endParaRPr lang="cs-CZ" smtClean="0"/>
          </a:p>
          <a:p>
            <a:pPr eaLnBrk="1" hangingPunct="1">
              <a:buFont typeface="Century Schoolbook" pitchFamily="18" charset="0"/>
              <a:buAutoNum type="arabicPeriod"/>
            </a:pPr>
            <a:r>
              <a:rPr lang="cs-CZ" smtClean="0">
                <a:latin typeface="Arial" charset="0"/>
              </a:rPr>
              <a:t>Firmy</a:t>
            </a:r>
          </a:p>
          <a:p>
            <a:pPr eaLnBrk="1" hangingPunct="1">
              <a:buFont typeface="Century Schoolbook" pitchFamily="18" charset="0"/>
              <a:buAutoNum type="arabicPeriod"/>
            </a:pPr>
            <a:r>
              <a:rPr lang="cs-CZ" smtClean="0">
                <a:latin typeface="Arial" charset="0"/>
              </a:rPr>
              <a:t>Domácnosti</a:t>
            </a:r>
          </a:p>
          <a:p>
            <a:pPr eaLnBrk="1" hangingPunct="1">
              <a:buFont typeface="Century Schoolbook" pitchFamily="18" charset="0"/>
              <a:buAutoNum type="arabicPeriod"/>
            </a:pPr>
            <a:r>
              <a:rPr lang="cs-CZ" smtClean="0">
                <a:latin typeface="Arial" charset="0"/>
              </a:rPr>
              <a:t>Stát</a:t>
            </a:r>
          </a:p>
          <a:p>
            <a:pPr eaLnBrk="1" hangingPunct="1">
              <a:buFont typeface="Century Schoolbook" pitchFamily="18" charset="0"/>
              <a:buAutoNum type="arabicPeriod"/>
            </a:pPr>
            <a:endParaRPr lang="cs-CZ" smtClean="0">
              <a:latin typeface="Arial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92D050"/>
                </a:solidFill>
              </a:rPr>
              <a:t>Uspokojení potřeb:</a:t>
            </a:r>
            <a:br>
              <a:rPr lang="cs-CZ" dirty="0" smtClean="0">
                <a:solidFill>
                  <a:srgbClr val="92D050"/>
                </a:solidFill>
              </a:rPr>
            </a:br>
            <a:endParaRPr lang="cs-CZ" dirty="0">
              <a:solidFill>
                <a:srgbClr val="92D050"/>
              </a:solidFill>
            </a:endParaRPr>
          </a:p>
        </p:txBody>
      </p:sp>
      <p:sp>
        <p:nvSpPr>
          <p:cNvPr id="2150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cs-CZ" smtClean="0">
                <a:latin typeface="Arial" charset="0"/>
              </a:rPr>
              <a:t>Všech ekonomických subjektů</a:t>
            </a:r>
          </a:p>
          <a:p>
            <a:pPr eaLnBrk="1" hangingPunct="1"/>
            <a:r>
              <a:rPr lang="cs-CZ" smtClean="0">
                <a:latin typeface="Arial" charset="0"/>
              </a:rPr>
              <a:t>Růst blahobytu celé společnosti</a:t>
            </a:r>
          </a:p>
          <a:p>
            <a:pPr eaLnBrk="1" hangingPunct="1"/>
            <a:endParaRPr lang="cs-CZ" smtClean="0">
              <a:latin typeface="Arial" charset="0"/>
            </a:endParaRPr>
          </a:p>
        </p:txBody>
      </p:sp>
      <p:pic>
        <p:nvPicPr>
          <p:cNvPr id="21507" name="Picture 2" descr="C:\Program Files (x86)\Microsoft Office\MEDIA\CAGCAT10\j0283209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4438" y="2924175"/>
            <a:ext cx="3743325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Vloženo 16.10.2012</a:t>
            </a:r>
            <a:endParaRPr lang="cs-CZ" dirty="0"/>
          </a:p>
        </p:txBody>
      </p:sp>
      <p:sp>
        <p:nvSpPr>
          <p:cNvPr id="23554" name="Podnadpis 2"/>
          <p:cNvSpPr>
            <a:spLocks noGrp="1"/>
          </p:cNvSpPr>
          <p:nvPr>
            <p:ph type="subTitle" idx="1"/>
          </p:nvPr>
        </p:nvSpPr>
        <p:spPr>
          <a:xfrm>
            <a:off x="2195513" y="333375"/>
            <a:ext cx="6172200" cy="5897563"/>
          </a:xfrm>
        </p:spPr>
        <p:txBody>
          <a:bodyPr/>
          <a:lstStyle/>
          <a:p>
            <a:pPr eaLnBrk="1" hangingPunct="1"/>
            <a:r>
              <a:rPr lang="cs-CZ" sz="2000" dirty="0" smtClean="0">
                <a:latin typeface="Arial" charset="0"/>
                <a:cs typeface="Arial" charset="0"/>
              </a:rPr>
              <a:t>Zdroje: Použito obrázků z galerie Klipart</a:t>
            </a:r>
          </a:p>
          <a:p>
            <a:pPr eaLnBrk="1" hangingPunct="1"/>
            <a:endParaRPr lang="cs-CZ" sz="2000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cs-CZ" sz="2000" dirty="0"/>
              <a:t>Sojka, </a:t>
            </a:r>
            <a:r>
              <a:rPr lang="cs-CZ" sz="2000" dirty="0" err="1"/>
              <a:t>Pudlák</a:t>
            </a:r>
            <a:r>
              <a:rPr lang="cs-CZ" sz="2000" dirty="0"/>
              <a:t>. Ekonomie pro střední školy. 5.upr. vydání. Praha: Fortuna, 2009. </a:t>
            </a:r>
          </a:p>
          <a:p>
            <a:pPr eaLnBrk="1" hangingPunct="1"/>
            <a:r>
              <a:rPr lang="cs-CZ" sz="2000" dirty="0"/>
              <a:t>ISBN 978-80-7373-013-0</a:t>
            </a:r>
          </a:p>
          <a:p>
            <a:pPr eaLnBrk="1" hangingPunct="1"/>
            <a:endParaRPr lang="cs-CZ" sz="2000" dirty="0" smtClean="0">
              <a:latin typeface="Arial" charset="0"/>
              <a:cs typeface="Arial" charset="0"/>
            </a:endParaRPr>
          </a:p>
          <a:p>
            <a:pPr eaLnBrk="1" hangingPunct="1"/>
            <a:endParaRPr lang="cs-CZ" sz="2000" dirty="0" smtClean="0">
              <a:latin typeface="Arial" charset="0"/>
              <a:cs typeface="Arial" charset="0"/>
            </a:endParaRPr>
          </a:p>
          <a:p>
            <a:pPr eaLnBrk="1" hangingPunct="1"/>
            <a:endParaRPr lang="cs-CZ" sz="2000" dirty="0" smtClean="0">
              <a:latin typeface="Arial" charset="0"/>
              <a:cs typeface="Arial" charset="0"/>
            </a:endParaRPr>
          </a:p>
          <a:p>
            <a:pPr eaLnBrk="1" hangingPunct="1"/>
            <a:endParaRPr lang="cs-CZ" sz="2000" dirty="0" smtClean="0">
              <a:latin typeface="Arial" charset="0"/>
              <a:cs typeface="Arial" charset="0"/>
            </a:endParaRPr>
          </a:p>
          <a:p>
            <a:pPr eaLnBrk="1" hangingPunct="1"/>
            <a:endParaRPr lang="cs-CZ" sz="2000" dirty="0" smtClean="0">
              <a:latin typeface="Arial" charset="0"/>
              <a:cs typeface="Arial" charset="0"/>
            </a:endParaRPr>
          </a:p>
          <a:p>
            <a:pPr eaLnBrk="1" hangingPunct="1"/>
            <a:endParaRPr lang="cs-CZ" sz="2000" dirty="0" smtClean="0">
              <a:latin typeface="Arial" charset="0"/>
              <a:cs typeface="Arial" charset="0"/>
            </a:endParaRPr>
          </a:p>
          <a:p>
            <a:pPr eaLnBrk="1" hangingPunct="1"/>
            <a:endParaRPr lang="cs-CZ" sz="2000" dirty="0" smtClean="0">
              <a:latin typeface="Arial" charset="0"/>
              <a:cs typeface="Arial" charset="0"/>
            </a:endParaRPr>
          </a:p>
          <a:p>
            <a:pPr eaLnBrk="1" hangingPunct="1"/>
            <a:endParaRPr lang="cs-CZ" sz="2000" dirty="0" smtClean="0">
              <a:latin typeface="Arial" charset="0"/>
              <a:cs typeface="Arial" charset="0"/>
            </a:endParaRPr>
          </a:p>
          <a:p>
            <a:pPr eaLnBrk="1" hangingPunct="1"/>
            <a:endParaRPr lang="cs-CZ" sz="2000" dirty="0" smtClean="0">
              <a:latin typeface="Arial" charset="0"/>
              <a:cs typeface="Arial" charset="0"/>
            </a:endParaRPr>
          </a:p>
          <a:p>
            <a:pPr eaLnBrk="1" hangingPunct="1"/>
            <a:endParaRPr lang="cs-CZ" sz="2000" dirty="0" smtClean="0">
              <a:latin typeface="Arial" charset="0"/>
              <a:cs typeface="Arial" charset="0"/>
            </a:endParaRPr>
          </a:p>
          <a:p>
            <a:pPr eaLnBrk="1" hangingPunct="1"/>
            <a:endParaRPr lang="cs-CZ" sz="20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rkýř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281</TotalTime>
  <Words>206</Words>
  <Application>Microsoft Office PowerPoint</Application>
  <PresentationFormat>Předvádění na obrazovce (4:3)</PresentationFormat>
  <Paragraphs>68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Arkýř</vt:lpstr>
      <vt:lpstr>Prezentace aplikace PowerPoint</vt:lpstr>
      <vt:lpstr>EKONOMIE</vt:lpstr>
      <vt:lpstr>Ekonomie</vt:lpstr>
      <vt:lpstr>Zdroje jsou omezené: </vt:lpstr>
      <vt:lpstr>Statky a služby:</vt:lpstr>
      <vt:lpstr>Rozdělení statků a služeb:</vt:lpstr>
      <vt:lpstr>Uspokojení potřeb: </vt:lpstr>
      <vt:lpstr>Vloženo 16.10.2012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Střední škola právní Liberec s.r.o</dc:title>
  <dc:creator>iveta</dc:creator>
  <cp:lastModifiedBy>kabinet</cp:lastModifiedBy>
  <cp:revision>35</cp:revision>
  <dcterms:created xsi:type="dcterms:W3CDTF">2012-08-03T08:22:59Z</dcterms:created>
  <dcterms:modified xsi:type="dcterms:W3CDTF">2013-02-22T06:32:20Z</dcterms:modified>
</cp:coreProperties>
</file>