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E01F-CFC0-4F00-B528-5624DB1E8BD4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A44F-D545-4A03-97D2-9F66A19532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E01F-CFC0-4F00-B528-5624DB1E8BD4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A44F-D545-4A03-97D2-9F66A19532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E01F-CFC0-4F00-B528-5624DB1E8BD4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A44F-D545-4A03-97D2-9F66A19532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E01F-CFC0-4F00-B528-5624DB1E8BD4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A44F-D545-4A03-97D2-9F66A19532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E01F-CFC0-4F00-B528-5624DB1E8BD4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A44F-D545-4A03-97D2-9F66A19532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E01F-CFC0-4F00-B528-5624DB1E8BD4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A44F-D545-4A03-97D2-9F66A19532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E01F-CFC0-4F00-B528-5624DB1E8BD4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A44F-D545-4A03-97D2-9F66A19532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E01F-CFC0-4F00-B528-5624DB1E8BD4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A44F-D545-4A03-97D2-9F66A19532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E01F-CFC0-4F00-B528-5624DB1E8BD4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A44F-D545-4A03-97D2-9F66A19532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E01F-CFC0-4F00-B528-5624DB1E8BD4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A44F-D545-4A03-97D2-9F66A19532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E01F-CFC0-4F00-B528-5624DB1E8BD4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8A44F-D545-4A03-97D2-9F66A19532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6E01F-CFC0-4F00-B528-5624DB1E8BD4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8A44F-D545-4A03-97D2-9F66A195324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Výukový materiál vytvořený v rámci projektu „EU peníze školám“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564904"/>
            <a:ext cx="7416824" cy="374441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Škola: Střední škola právní – Právní akademie, s.r.o.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Typ šablony: III/2 Inovace a zkvalitnění výuky prostřednictvím ICT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Projekt: CZ.1.07/1.5.00/34.0236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Tematická oblast: Mikroekonomie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Autor: Ing. Iveta </a:t>
            </a:r>
            <a:r>
              <a:rPr lang="cs-CZ" dirty="0" err="1" smtClean="0">
                <a:solidFill>
                  <a:schemeClr val="tx1"/>
                </a:solidFill>
              </a:rPr>
              <a:t>Kubistová</a:t>
            </a:r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Téma: Křivka produkčních možností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Číslo materiálu: VY_32_INOVACE_EK_05_krivka </a:t>
            </a:r>
            <a:r>
              <a:rPr lang="cs-CZ" dirty="0" err="1" smtClean="0">
                <a:solidFill>
                  <a:schemeClr val="tx1"/>
                </a:solidFill>
              </a:rPr>
              <a:t>produkcnich</a:t>
            </a:r>
            <a:r>
              <a:rPr lang="cs-CZ" dirty="0" smtClean="0">
                <a:solidFill>
                  <a:schemeClr val="tx1"/>
                </a:solidFill>
              </a:rPr>
              <a:t> moznosti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Datum tvorby: 3.12.2012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Klíčová slova: křivka, bod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Anotace: určeno k výkladu a procvičeni učiva 2.roč. EKO</a:t>
            </a:r>
          </a:p>
          <a:p>
            <a:endParaRPr lang="cs-CZ" dirty="0"/>
          </a:p>
        </p:txBody>
      </p:sp>
      <p:pic>
        <p:nvPicPr>
          <p:cNvPr id="4" name="obrázek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691680" y="1124743"/>
            <a:ext cx="5904655" cy="1440161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</a:rPr>
              <a:t>křivka </a:t>
            </a:r>
            <a:r>
              <a:rPr lang="cs-CZ" b="1" u="sng" dirty="0">
                <a:solidFill>
                  <a:srgbClr val="FF0000"/>
                </a:solidFill>
              </a:rPr>
              <a:t>produkčních možností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Křivka nám </a:t>
            </a:r>
            <a:r>
              <a:rPr lang="cs-CZ" dirty="0" smtClean="0"/>
              <a:t>znázorňuje kolik lze</a:t>
            </a:r>
            <a:r>
              <a:rPr lang="cs-CZ" dirty="0"/>
              <a:t> </a:t>
            </a:r>
            <a:r>
              <a:rPr lang="cs-CZ" dirty="0" smtClean="0"/>
              <a:t>z existujících </a:t>
            </a:r>
            <a:r>
              <a:rPr lang="cs-CZ" dirty="0"/>
              <a:t>vzácných </a:t>
            </a:r>
            <a:r>
              <a:rPr lang="cs-CZ" dirty="0" smtClean="0"/>
              <a:t>zdrojů a </a:t>
            </a:r>
            <a:r>
              <a:rPr lang="cs-CZ" dirty="0"/>
              <a:t>s pomocí známé technologie vyrábět </a:t>
            </a:r>
            <a:r>
              <a:rPr lang="cs-CZ" dirty="0" smtClean="0"/>
              <a:t>různých kombinací statků X a Y</a:t>
            </a:r>
            <a:endParaRPr lang="cs-CZ" dirty="0"/>
          </a:p>
          <a:p>
            <a:pPr lvl="0"/>
            <a:r>
              <a:rPr lang="cs-CZ" dirty="0"/>
              <a:t>Křivka znázorňuje o kolik se sníží výroba </a:t>
            </a:r>
            <a:endParaRPr lang="cs-CZ" dirty="0" smtClean="0"/>
          </a:p>
          <a:p>
            <a:pPr lvl="0">
              <a:buNone/>
            </a:pPr>
            <a:r>
              <a:rPr lang="cs-CZ" dirty="0"/>
              <a:t> </a:t>
            </a:r>
            <a:r>
              <a:rPr lang="cs-CZ" dirty="0" smtClean="0"/>
              <a:t>   statku X,  </a:t>
            </a:r>
            <a:r>
              <a:rPr lang="cs-CZ" dirty="0"/>
              <a:t>jestliže se zvýší výroba </a:t>
            </a:r>
            <a:r>
              <a:rPr lang="cs-CZ" dirty="0" smtClean="0"/>
              <a:t>statku 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>
            <a:off x="1475656" y="764704"/>
            <a:ext cx="72008" cy="4536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1547664" y="5373216"/>
            <a:ext cx="590465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louk 7"/>
          <p:cNvSpPr/>
          <p:nvPr/>
        </p:nvSpPr>
        <p:spPr>
          <a:xfrm>
            <a:off x="-684584" y="2321496"/>
            <a:ext cx="6480720" cy="4536504"/>
          </a:xfrm>
          <a:prstGeom prst="arc">
            <a:avLst>
              <a:gd name="adj1" fmla="val 16200000"/>
              <a:gd name="adj2" fmla="val 1060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louk 9"/>
          <p:cNvSpPr/>
          <p:nvPr/>
        </p:nvSpPr>
        <p:spPr>
          <a:xfrm>
            <a:off x="611560" y="2276872"/>
            <a:ext cx="1800200" cy="7200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louk 10"/>
          <p:cNvSpPr/>
          <p:nvPr/>
        </p:nvSpPr>
        <p:spPr>
          <a:xfrm>
            <a:off x="5796136" y="4509120"/>
            <a:ext cx="45719" cy="201622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308304" y="5733256"/>
            <a:ext cx="808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X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39552" y="692696"/>
            <a:ext cx="1753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Y</a:t>
            </a:r>
            <a:endParaRPr lang="cs-CZ" sz="3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411760" y="2060848"/>
            <a:ext cx="389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92D050"/>
                </a:solidFill>
              </a:rPr>
              <a:t>A</a:t>
            </a:r>
            <a:endParaRPr lang="cs-CZ" sz="3200" dirty="0">
              <a:solidFill>
                <a:srgbClr val="92D05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499992" y="2636912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92D050"/>
                </a:solidFill>
              </a:rPr>
              <a:t>B</a:t>
            </a:r>
            <a:endParaRPr lang="cs-CZ" sz="3200" dirty="0">
              <a:solidFill>
                <a:srgbClr val="92D05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364088" y="3356992"/>
            <a:ext cx="380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92D050"/>
                </a:solidFill>
              </a:rPr>
              <a:t>C</a:t>
            </a:r>
            <a:endParaRPr lang="cs-CZ" sz="3200" dirty="0">
              <a:solidFill>
                <a:srgbClr val="92D05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4005064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D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228184" y="2132856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E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548680"/>
            <a:ext cx="7200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3200" dirty="0" smtClean="0">
                <a:latin typeface="Arial" pitchFamily="34" charset="0"/>
                <a:cs typeface="Arial" pitchFamily="34" charset="0"/>
              </a:rPr>
              <a:t>Body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na křivce (</a:t>
            </a:r>
            <a:r>
              <a:rPr lang="cs-CZ" sz="3200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A, B, C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) představují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maximální možnou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výrobu</a:t>
            </a:r>
          </a:p>
          <a:p>
            <a:pPr lvl="0"/>
            <a:r>
              <a:rPr lang="cs-CZ" sz="3200" dirty="0">
                <a:latin typeface="Arial" pitchFamily="34" charset="0"/>
                <a:cs typeface="Arial" pitchFamily="34" charset="0"/>
              </a:rPr>
              <a:t>Pokud se pohybujeme na této křivce, hovoříme o tom, že je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výroba efektivní</a:t>
            </a:r>
          </a:p>
          <a:p>
            <a:pPr lvl="0"/>
            <a:r>
              <a:rPr lang="cs-CZ" sz="3200" dirty="0">
                <a:latin typeface="Arial" pitchFamily="34" charset="0"/>
                <a:cs typeface="Arial" pitchFamily="34" charset="0"/>
              </a:rPr>
              <a:t>Bod </a:t>
            </a:r>
            <a:r>
              <a:rPr lang="cs-C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 ležící pod křivkou znamená, že část zdrojů je nevyužitá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výroba je neefektivní</a:t>
            </a:r>
          </a:p>
          <a:p>
            <a:pPr lvl="0"/>
            <a:r>
              <a:rPr lang="cs-CZ" sz="3200" dirty="0">
                <a:latin typeface="Arial" pitchFamily="34" charset="0"/>
                <a:cs typeface="Arial" pitchFamily="34" charset="0"/>
              </a:rPr>
              <a:t>Bod </a:t>
            </a:r>
            <a:r>
              <a:rPr lang="cs-C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 ležící nad křivkou představuje kombinaci výrobků, které s danými zdroji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nelze vyrobit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Úkol:</a:t>
            </a:r>
            <a:br>
              <a:rPr lang="cs-CZ" dirty="0" smtClean="0"/>
            </a:br>
            <a:r>
              <a:rPr lang="cs-CZ" dirty="0" smtClean="0"/>
              <a:t>Opište křivku do sešitu a zakreslete body označené </a:t>
            </a:r>
            <a:endParaRPr lang="cs-CZ" dirty="0"/>
          </a:p>
        </p:txBody>
      </p:sp>
      <p:sp>
        <p:nvSpPr>
          <p:cNvPr id="3" name="Násobení 2"/>
          <p:cNvSpPr/>
          <p:nvPr/>
        </p:nvSpPr>
        <p:spPr>
          <a:xfrm>
            <a:off x="6372200" y="2204864"/>
            <a:ext cx="914400" cy="914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2"/>
          <p:cNvCxnSpPr/>
          <p:nvPr/>
        </p:nvCxnSpPr>
        <p:spPr>
          <a:xfrm>
            <a:off x="1475656" y="764704"/>
            <a:ext cx="72008" cy="4536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1547664" y="5373216"/>
            <a:ext cx="590465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louk 7"/>
          <p:cNvSpPr/>
          <p:nvPr/>
        </p:nvSpPr>
        <p:spPr>
          <a:xfrm>
            <a:off x="-684584" y="2321496"/>
            <a:ext cx="6480720" cy="4536504"/>
          </a:xfrm>
          <a:prstGeom prst="arc">
            <a:avLst>
              <a:gd name="adj1" fmla="val 16200000"/>
              <a:gd name="adj2" fmla="val 1060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louk 9"/>
          <p:cNvSpPr/>
          <p:nvPr/>
        </p:nvSpPr>
        <p:spPr>
          <a:xfrm>
            <a:off x="611560" y="2276872"/>
            <a:ext cx="1800200" cy="7200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louk 10"/>
          <p:cNvSpPr/>
          <p:nvPr/>
        </p:nvSpPr>
        <p:spPr>
          <a:xfrm>
            <a:off x="5796136" y="4509120"/>
            <a:ext cx="45719" cy="201622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308304" y="5733256"/>
            <a:ext cx="808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X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3568" y="692696"/>
            <a:ext cx="1609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Y</a:t>
            </a:r>
            <a:endParaRPr lang="cs-CZ" sz="3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411760" y="2060848"/>
            <a:ext cx="389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92D050"/>
                </a:solidFill>
              </a:rPr>
              <a:t>A</a:t>
            </a:r>
            <a:endParaRPr lang="cs-CZ" sz="3200" dirty="0">
              <a:solidFill>
                <a:srgbClr val="92D05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499992" y="2636912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92D050"/>
                </a:solidFill>
              </a:rPr>
              <a:t>B</a:t>
            </a:r>
            <a:endParaRPr lang="cs-CZ" sz="3200" dirty="0">
              <a:solidFill>
                <a:srgbClr val="92D05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364088" y="3356992"/>
            <a:ext cx="380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92D050"/>
                </a:solidFill>
              </a:rPr>
              <a:t>C</a:t>
            </a:r>
            <a:endParaRPr lang="cs-CZ" sz="3200" dirty="0">
              <a:solidFill>
                <a:srgbClr val="92D05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4005064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D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228184" y="2132856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E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5" name="Násobení 14"/>
          <p:cNvSpPr/>
          <p:nvPr/>
        </p:nvSpPr>
        <p:spPr>
          <a:xfrm>
            <a:off x="2339752" y="4149080"/>
            <a:ext cx="792088" cy="84239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Násobení 19"/>
          <p:cNvSpPr/>
          <p:nvPr/>
        </p:nvSpPr>
        <p:spPr>
          <a:xfrm>
            <a:off x="3059832" y="1988840"/>
            <a:ext cx="720080" cy="72008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1" name="Násobení 20"/>
          <p:cNvSpPr/>
          <p:nvPr/>
        </p:nvSpPr>
        <p:spPr>
          <a:xfrm>
            <a:off x="4499992" y="4005064"/>
            <a:ext cx="720080" cy="77038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3" name="Přímá spojovací čára 22"/>
          <p:cNvCxnSpPr/>
          <p:nvPr/>
        </p:nvCxnSpPr>
        <p:spPr>
          <a:xfrm>
            <a:off x="1547664" y="458112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flipV="1">
            <a:off x="2771800" y="4653136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H="1">
            <a:off x="1475656" y="2420888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3419872" y="2420888"/>
            <a:ext cx="72008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>
            <a:off x="4860032" y="4365104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flipH="1">
            <a:off x="1475656" y="4437112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899592" y="4437112"/>
            <a:ext cx="760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100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899592" y="4293096"/>
            <a:ext cx="544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110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899592" y="2348880"/>
            <a:ext cx="616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365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627784" y="5589240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22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275856" y="5589240"/>
            <a:ext cx="634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40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716016" y="5661248"/>
            <a:ext cx="706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66</a:t>
            </a:r>
            <a:endParaRPr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Y…rukavice</a:t>
            </a:r>
          </a:p>
          <a:p>
            <a:r>
              <a:rPr lang="cs-CZ" dirty="0" smtClean="0"/>
              <a:t>X…kabelky</a:t>
            </a:r>
          </a:p>
          <a:p>
            <a:pPr>
              <a:buNone/>
            </a:pPr>
            <a:r>
              <a:rPr lang="cs-CZ" dirty="0" smtClean="0"/>
              <a:t>Vysvětlete</a:t>
            </a:r>
            <a:r>
              <a:rPr lang="cs-CZ" smtClean="0"/>
              <a:t>,  kolik</a:t>
            </a:r>
            <a:r>
              <a:rPr lang="cs-CZ" smtClean="0"/>
              <a:t> lze </a:t>
            </a:r>
            <a:r>
              <a:rPr lang="cs-CZ" b="1" smtClean="0"/>
              <a:t>zároveň </a:t>
            </a:r>
            <a:r>
              <a:rPr lang="cs-CZ" dirty="0" smtClean="0"/>
              <a:t>vyrobit kusů </a:t>
            </a:r>
            <a:r>
              <a:rPr lang="cs-CZ" dirty="0" smtClean="0"/>
              <a:t>rukavic a kabelek z daných zdrojů v bodech</a:t>
            </a:r>
          </a:p>
          <a:p>
            <a:pPr>
              <a:buNone/>
            </a:pPr>
            <a:r>
              <a:rPr lang="cs-CZ" dirty="0" smtClean="0"/>
              <a:t>Popište schéma. </a:t>
            </a:r>
          </a:p>
          <a:p>
            <a:pPr>
              <a:buNone/>
            </a:pPr>
            <a:r>
              <a:rPr lang="cs-CZ" dirty="0" smtClean="0"/>
              <a:t>Vše vyčtěte z grafu.</a:t>
            </a:r>
          </a:p>
          <a:p>
            <a:pPr>
              <a:buNone/>
            </a:pPr>
            <a:r>
              <a:rPr lang="cs-CZ" dirty="0" smtClean="0"/>
              <a:t>Pracujte samostatně.</a:t>
            </a:r>
            <a:endParaRPr lang="cs-CZ" dirty="0"/>
          </a:p>
        </p:txBody>
      </p:sp>
      <p:sp>
        <p:nvSpPr>
          <p:cNvPr id="4" name="Násobení 3"/>
          <p:cNvSpPr/>
          <p:nvPr/>
        </p:nvSpPr>
        <p:spPr>
          <a:xfrm>
            <a:off x="7886713" y="3172994"/>
            <a:ext cx="914400" cy="93610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Sojka, </a:t>
            </a:r>
            <a:r>
              <a:rPr lang="cs-CZ" dirty="0" err="1"/>
              <a:t>Pudlák</a:t>
            </a:r>
            <a:r>
              <a:rPr lang="cs-CZ" dirty="0"/>
              <a:t>. Ekonomie pro střední školy. 5.upr. vydání. Praha: Fortuna, 2009. </a:t>
            </a:r>
          </a:p>
          <a:p>
            <a:r>
              <a:rPr lang="cs-CZ" dirty="0"/>
              <a:t>ISBN 978-80-7373-013-0</a:t>
            </a:r>
          </a:p>
          <a:p>
            <a:r>
              <a:rPr lang="cs-CZ" dirty="0">
                <a:cs typeface="Times New Roman" pitchFamily="18" charset="0"/>
              </a:rPr>
              <a:t>Není-li uveden zdroj, je pou</a:t>
            </a:r>
            <a:r>
              <a:rPr lang="cs-CZ" dirty="0"/>
              <a:t>ž</a:t>
            </a:r>
            <a:r>
              <a:rPr lang="cs-CZ" dirty="0">
                <a:cs typeface="Times New Roman" pitchFamily="18" charset="0"/>
              </a:rPr>
              <a:t>itý materiál z vlastních zdroj</a:t>
            </a:r>
            <a:r>
              <a:rPr lang="cs-CZ" dirty="0"/>
              <a:t>ů</a:t>
            </a:r>
            <a:r>
              <a:rPr lang="cs-CZ" dirty="0">
                <a:cs typeface="Times New Roman" pitchFamily="18" charset="0"/>
              </a:rPr>
              <a:t> autorky.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0632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222</Words>
  <Application>Microsoft Office PowerPoint</Application>
  <PresentationFormat>Předvádění na obrazovce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Výukový materiál vytvořený v rámci projektu „EU peníze školám“</vt:lpstr>
      <vt:lpstr>křivka produkčních možností </vt:lpstr>
      <vt:lpstr>Prezentace aplikace PowerPoint</vt:lpstr>
      <vt:lpstr>Prezentace aplikace PowerPoint</vt:lpstr>
      <vt:lpstr>    Úkol: Opište křivku do sešitu a zakreslete body označené </vt:lpstr>
      <vt:lpstr>Prezentace aplikace PowerPoint</vt:lpstr>
      <vt:lpstr>Úkol:</vt:lpstr>
      <vt:lpstr>Zdroje: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Výukový materiál vytvořený v rámci projektu „EU peníze školám“</dc:title>
  <dc:creator>iveta</dc:creator>
  <cp:lastModifiedBy>kabinet</cp:lastModifiedBy>
  <cp:revision>18</cp:revision>
  <dcterms:created xsi:type="dcterms:W3CDTF">2012-12-03T16:18:45Z</dcterms:created>
  <dcterms:modified xsi:type="dcterms:W3CDTF">2013-02-22T06:18:12Z</dcterms:modified>
</cp:coreProperties>
</file>