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43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Obdélník 11"/>
          <p:cNvSpPr/>
          <p:nvPr/>
        </p:nvSpPr>
        <p:spPr bwMode="auto">
          <a:xfrm>
            <a:off x="276225" y="0"/>
            <a:ext cx="104775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Obdélník 13"/>
          <p:cNvSpPr/>
          <p:nvPr/>
        </p:nvSpPr>
        <p:spPr bwMode="auto">
          <a:xfrm>
            <a:off x="990600" y="0"/>
            <a:ext cx="182563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Obdélník 18"/>
          <p:cNvSpPr/>
          <p:nvPr/>
        </p:nvSpPr>
        <p:spPr bwMode="auto">
          <a:xfrm>
            <a:off x="1141413" y="0"/>
            <a:ext cx="230187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Přímá spojovací čára 10"/>
          <p:cNvSpPr>
            <a:spLocks noChangeShapeType="1"/>
          </p:cNvSpPr>
          <p:nvPr/>
        </p:nvSpPr>
        <p:spPr bwMode="auto">
          <a:xfrm>
            <a:off x="106363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1" name="Přímá spojovací čára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Přímá spojovací čára 19"/>
          <p:cNvSpPr>
            <a:spLocks noChangeShapeType="1"/>
          </p:cNvSpPr>
          <p:nvPr/>
        </p:nvSpPr>
        <p:spPr bwMode="auto">
          <a:xfrm>
            <a:off x="854075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3" name="Přímá spojovací čára 15"/>
          <p:cNvSpPr>
            <a:spLocks noChangeShapeType="1"/>
          </p:cNvSpPr>
          <p:nvPr/>
        </p:nvSpPr>
        <p:spPr bwMode="auto">
          <a:xfrm>
            <a:off x="172720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4" name="Přímá spojovací čára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5" name="Přímá spojovací čára 21"/>
          <p:cNvSpPr>
            <a:spLocks noChangeShapeType="1"/>
          </p:cNvSpPr>
          <p:nvPr/>
        </p:nvSpPr>
        <p:spPr bwMode="auto">
          <a:xfrm>
            <a:off x="9113838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6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7" name="Elipsa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8" name="Elipsa 22"/>
          <p:cNvSpPr/>
          <p:nvPr/>
        </p:nvSpPr>
        <p:spPr bwMode="auto">
          <a:xfrm>
            <a:off x="1309688" y="4867275"/>
            <a:ext cx="641350" cy="64135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9" name="Elipsa 23"/>
          <p:cNvSpPr/>
          <p:nvPr/>
        </p:nvSpPr>
        <p:spPr bwMode="auto">
          <a:xfrm>
            <a:off x="1090613" y="5500688"/>
            <a:ext cx="138112" cy="136525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0" name="Elipsa 25"/>
          <p:cNvSpPr/>
          <p:nvPr/>
        </p:nvSpPr>
        <p:spPr bwMode="auto">
          <a:xfrm>
            <a:off x="1663700" y="5788025"/>
            <a:ext cx="274638" cy="274638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1" name="Elipsa 24"/>
          <p:cNvSpPr/>
          <p:nvPr/>
        </p:nvSpPr>
        <p:spPr>
          <a:xfrm>
            <a:off x="1905000" y="4495800"/>
            <a:ext cx="365125" cy="365125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cs-CZ" smtClean="0"/>
              <a:t>Klepnutím lze upravit styl předlohy podnadpisů.</a:t>
            </a:r>
            <a:endParaRPr lang="en-US"/>
          </a:p>
        </p:txBody>
      </p:sp>
      <p:sp>
        <p:nvSpPr>
          <p:cNvPr id="22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463" y="1174750"/>
            <a:ext cx="2286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F4B76F-BEA2-4D43-B625-0832D536E7E7}" type="datetimeFigureOut">
              <a:rPr lang="cs-CZ"/>
              <a:pPr>
                <a:defRPr/>
              </a:pPr>
              <a:t>22.2.2013</a:t>
            </a:fld>
            <a:endParaRPr lang="cs-CZ"/>
          </a:p>
        </p:txBody>
      </p:sp>
      <p:sp>
        <p:nvSpPr>
          <p:cNvPr id="23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076" y="4181475"/>
            <a:ext cx="3657600" cy="3841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4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63" y="4929188"/>
            <a:ext cx="609600" cy="5175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F9425E-9F51-475F-B280-750BCB9693C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538723-EA6C-42C6-8E23-8312DCEFA5AB}" type="datetimeFigureOut">
              <a:rPr lang="cs-CZ"/>
              <a:pPr>
                <a:defRPr/>
              </a:pPr>
              <a:t>22.2.2013</a:t>
            </a:fld>
            <a:endParaRPr lang="cs-CZ"/>
          </a:p>
        </p:txBody>
      </p:sp>
      <p:sp>
        <p:nvSpPr>
          <p:cNvPr id="5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77F462-35A5-4A5C-9C3D-376E1877629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0075E7-26E8-47B1-9F20-03F6E203987C}" type="datetimeFigureOut">
              <a:rPr lang="cs-CZ"/>
              <a:pPr>
                <a:defRPr/>
              </a:pPr>
              <a:t>22.2.2013</a:t>
            </a:fld>
            <a:endParaRPr lang="cs-CZ"/>
          </a:p>
        </p:txBody>
      </p:sp>
      <p:sp>
        <p:nvSpPr>
          <p:cNvPr id="5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7FFB68-FA78-4B06-A0A6-7247101FFFE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1421AFF7-327E-46DB-BE4A-67D47096BABD}" type="datetimeFigureOut">
              <a:rPr lang="cs-CZ"/>
              <a:pPr>
                <a:defRPr/>
              </a:pPr>
              <a:t>22.2.2013</a:t>
            </a:fld>
            <a:endParaRPr lang="cs-CZ"/>
          </a:p>
        </p:txBody>
      </p:sp>
      <p:sp>
        <p:nvSpPr>
          <p:cNvPr id="5" name="Zástupný symbol pro číslo snímku 8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21E34C60-E689-4353-BE09-60E11397490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6" name="Zástupný symbol pro zápatí 9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Obdélník 9"/>
          <p:cNvSpPr/>
          <p:nvPr/>
        </p:nvSpPr>
        <p:spPr bwMode="auto">
          <a:xfrm>
            <a:off x="276225" y="0"/>
            <a:ext cx="104775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Obdélník 10"/>
          <p:cNvSpPr/>
          <p:nvPr/>
        </p:nvSpPr>
        <p:spPr bwMode="auto">
          <a:xfrm>
            <a:off x="990600" y="0"/>
            <a:ext cx="182563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Obdélník 11"/>
          <p:cNvSpPr/>
          <p:nvPr/>
        </p:nvSpPr>
        <p:spPr bwMode="auto">
          <a:xfrm>
            <a:off x="1141413" y="0"/>
            <a:ext cx="230187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Přímá spojovací čára 12"/>
          <p:cNvSpPr>
            <a:spLocks noChangeShapeType="1"/>
          </p:cNvSpPr>
          <p:nvPr/>
        </p:nvSpPr>
        <p:spPr bwMode="auto">
          <a:xfrm>
            <a:off x="106363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9" name="Přímá spojovací čára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" name="Přímá spojovací čára 14"/>
          <p:cNvSpPr>
            <a:spLocks noChangeShapeType="1"/>
          </p:cNvSpPr>
          <p:nvPr/>
        </p:nvSpPr>
        <p:spPr bwMode="auto">
          <a:xfrm>
            <a:off x="854075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1" name="Přímá spojovací čára 15"/>
          <p:cNvSpPr>
            <a:spLocks noChangeShapeType="1"/>
          </p:cNvSpPr>
          <p:nvPr/>
        </p:nvSpPr>
        <p:spPr bwMode="auto">
          <a:xfrm>
            <a:off x="172720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Přímá spojovací čára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3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4" name="Elipsa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5" name="Elipsa 19"/>
          <p:cNvSpPr/>
          <p:nvPr/>
        </p:nvSpPr>
        <p:spPr bwMode="auto">
          <a:xfrm>
            <a:off x="1323975" y="4867275"/>
            <a:ext cx="642938" cy="64135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6" name="Elipsa 20"/>
          <p:cNvSpPr/>
          <p:nvPr/>
        </p:nvSpPr>
        <p:spPr bwMode="auto">
          <a:xfrm>
            <a:off x="1090613" y="5500688"/>
            <a:ext cx="138112" cy="136525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7" name="Elipsa 21"/>
          <p:cNvSpPr/>
          <p:nvPr/>
        </p:nvSpPr>
        <p:spPr bwMode="auto">
          <a:xfrm>
            <a:off x="1663700" y="5791200"/>
            <a:ext cx="274638" cy="274638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8" name="Elipsa 22"/>
          <p:cNvSpPr/>
          <p:nvPr/>
        </p:nvSpPr>
        <p:spPr bwMode="auto">
          <a:xfrm>
            <a:off x="1879600" y="4479925"/>
            <a:ext cx="365125" cy="365125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9" name="Přímá spojovací čára 25"/>
          <p:cNvSpPr>
            <a:spLocks noChangeShapeType="1"/>
          </p:cNvSpPr>
          <p:nvPr/>
        </p:nvSpPr>
        <p:spPr bwMode="auto">
          <a:xfrm>
            <a:off x="9097963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0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2875" y="1169988"/>
            <a:ext cx="2286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BA38CB-E158-48C6-985C-0F9CAD12BBAE}" type="datetimeFigureOut">
              <a:rPr lang="cs-CZ"/>
              <a:pPr>
                <a:defRPr/>
              </a:pPr>
              <a:t>22.2.2013</a:t>
            </a:fld>
            <a:endParaRPr lang="cs-CZ"/>
          </a:p>
        </p:txBody>
      </p:sp>
      <p:sp>
        <p:nvSpPr>
          <p:cNvPr id="21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076" y="4178300"/>
            <a:ext cx="3657600" cy="3841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2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39850" y="4929188"/>
            <a:ext cx="609600" cy="5175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F38D42-A3FD-4160-A09C-3439A7F6EC7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13A754-55C9-43AD-9487-15A0173B55E7}" type="datetimeFigureOut">
              <a:rPr lang="cs-CZ"/>
              <a:pPr>
                <a:defRPr/>
              </a:pPr>
              <a:t>22.2.2013</a:t>
            </a:fld>
            <a:endParaRPr lang="cs-CZ"/>
          </a:p>
        </p:txBody>
      </p:sp>
      <p:sp>
        <p:nvSpPr>
          <p:cNvPr id="6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283FE6-DF93-479F-9563-36FA6DB228E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7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04A127-90E7-4B5D-ADBC-281FF492A329}" type="datetimeFigureOut">
              <a:rPr lang="cs-CZ"/>
              <a:pPr>
                <a:defRPr/>
              </a:pPr>
              <a:t>22.2.2013</a:t>
            </a:fld>
            <a:endParaRPr lang="cs-CZ"/>
          </a:p>
        </p:txBody>
      </p:sp>
      <p:sp>
        <p:nvSpPr>
          <p:cNvPr id="8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54A73C-46F9-4611-80BA-D9ED05DF765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12E3C503-7894-4B18-9B3C-EC7A1EFC978A}" type="datetimeFigureOut">
              <a:rPr lang="cs-CZ"/>
              <a:pPr>
                <a:defRPr/>
              </a:pPr>
              <a:t>22.2.2013</a:t>
            </a:fld>
            <a:endParaRPr lang="cs-CZ"/>
          </a:p>
        </p:txBody>
      </p:sp>
      <p:sp>
        <p:nvSpPr>
          <p:cNvPr id="4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4C165C0A-3329-4517-8620-3873983D7C2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5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C37F38-CE06-48ED-9CC6-03BA13C4A3FE}" type="datetimeFigureOut">
              <a:rPr lang="cs-CZ"/>
              <a:pPr>
                <a:defRPr/>
              </a:pPr>
              <a:t>22.2.2013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ED0AEF-E039-4615-9637-4754E468D55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římá spojovací čára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6" name="Přímá spojovací čára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7" name="Přímá spojovací čára 8"/>
          <p:cNvSpPr>
            <a:spLocks noChangeShapeType="1"/>
          </p:cNvSpPr>
          <p:nvPr/>
        </p:nvSpPr>
        <p:spPr bwMode="auto">
          <a:xfrm>
            <a:off x="6192838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8" name="Přímá spojovací čára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9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Přímá spojovací čára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1" name="Elipsa 13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/>
          <a:lstStyle>
            <a:lvl1pPr algn="l">
              <a:buNone/>
              <a:defRPr sz="2000" b="1" cap="small" baseline="0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2" name="Zástupný symbol pro datum 20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4B2999BE-DA15-4942-9490-8CDE4CDF3A62}" type="datetimeFigureOut">
              <a:rPr lang="cs-CZ"/>
              <a:pPr>
                <a:defRPr/>
              </a:pPr>
              <a:t>22.2.2013</a:t>
            </a:fld>
            <a:endParaRPr lang="cs-CZ"/>
          </a:p>
        </p:txBody>
      </p:sp>
      <p:sp>
        <p:nvSpPr>
          <p:cNvPr id="13" name="Zástupný symbol pro číslo snímku 21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F07445C7-7D86-4D36-8FED-AE58E28FA79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14" name="Zástupný symbol pro zápatí 22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římá spojovací čára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6" name="Elipsa 12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Přímá spojovací čára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Přímá spojovací čára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" name="Přímá spojovací čára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1" name="Přímá spojovací čára 19"/>
          <p:cNvSpPr>
            <a:spLocks noChangeShapeType="1"/>
          </p:cNvSpPr>
          <p:nvPr/>
        </p:nvSpPr>
        <p:spPr bwMode="auto">
          <a:xfrm>
            <a:off x="6192838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cs-CZ" noProof="0" smtClean="0"/>
              <a:t>Klepnutím na ikonu přidáte obrázek.</a:t>
            </a:r>
            <a:endParaRPr lang="en-US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spcCol="274320" rtlCol="0" fromWordArt="0" forceAA="0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2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E9D890F8-8859-47F0-A2DE-0319972EDE13}" type="datetimeFigureOut">
              <a:rPr lang="cs-CZ"/>
              <a:pPr>
                <a:defRPr/>
              </a:pPr>
              <a:t>22.2.2013</a:t>
            </a:fld>
            <a:endParaRPr lang="cs-CZ"/>
          </a:p>
        </p:txBody>
      </p:sp>
      <p:sp>
        <p:nvSpPr>
          <p:cNvPr id="13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C433E3E8-C587-4977-9713-2E66568F9B9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14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028" name="Zástupný symbol pro text 1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7467600" cy="4873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045" y="1081881"/>
            <a:ext cx="2011362" cy="384175"/>
          </a:xfrm>
          <a:prstGeom prst="rect">
            <a:avLst/>
          </a:prstGeom>
        </p:spPr>
        <p:txBody>
          <a:bodyPr vert="horz" anchor="ctr" anchorCtr="0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fld id="{1640C967-DB3A-4AEA-BE9A-12420ACCAED9}" type="datetimeFigureOut">
              <a:rPr lang="cs-CZ"/>
              <a:pPr>
                <a:defRPr/>
              </a:pPr>
              <a:t>22.2.2013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89763" y="3736975"/>
            <a:ext cx="32004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Elipsa 11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588" y="5734050"/>
            <a:ext cx="609600" cy="520700"/>
          </a:xfrm>
          <a:prstGeom prst="rect">
            <a:avLst/>
          </a:prstGeom>
        </p:spPr>
        <p:txBody>
          <a:bodyPr vert="horz" anchor="ctr"/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b="1" smtClean="0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fld id="{AAE7EE0B-3CEF-4988-BED8-BB66121493D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4" r:id="rId1"/>
    <p:sldLayoutId id="2147483745" r:id="rId2"/>
    <p:sldLayoutId id="2147483746" r:id="rId3"/>
    <p:sldLayoutId id="2147483743" r:id="rId4"/>
    <p:sldLayoutId id="2147483742" r:id="rId5"/>
    <p:sldLayoutId id="2147483747" r:id="rId6"/>
    <p:sldLayoutId id="2147483741" r:id="rId7"/>
    <p:sldLayoutId id="2147483748" r:id="rId8"/>
    <p:sldLayoutId id="2147483749" r:id="rId9"/>
    <p:sldLayoutId id="2147483740" r:id="rId10"/>
    <p:sldLayoutId id="2147483739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3000" kern="1200" cap="small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2pPr>
      <a:lvl3pPr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3pPr>
      <a:lvl4pPr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4pPr>
      <a:lvl5pPr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9pPr>
    </p:titleStyle>
    <p:bodyStyle>
      <a:lvl1pPr marL="273050" indent="-273050" algn="l" rtl="0" fontAlgn="base">
        <a:spcBef>
          <a:spcPts val="6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563" algn="l" rtl="0" fontAlgn="base">
        <a:spcBef>
          <a:spcPct val="20000"/>
        </a:spcBef>
        <a:spcAft>
          <a:spcPct val="0"/>
        </a:spcAft>
        <a:buClr>
          <a:srgbClr val="E0752F"/>
        </a:buClr>
        <a:buSzPct val="60000"/>
        <a:buFont typeface="Wingdings" pitchFamily="2" charset="2"/>
        <a:buChar char="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182563" algn="l" rtl="0" fontAlgn="base">
        <a:spcBef>
          <a:spcPct val="20000"/>
        </a:spcBef>
        <a:spcAft>
          <a:spcPct val="0"/>
        </a:spcAft>
        <a:buClr>
          <a:srgbClr val="FEC3AE"/>
        </a:buClr>
        <a:buSzPct val="60000"/>
        <a:buFont typeface="Wingdings" pitchFamily="2" charset="2"/>
        <a:buChar char="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182563" algn="l" rtl="0" fontAlgn="base">
        <a:spcBef>
          <a:spcPct val="20000"/>
        </a:spcBef>
        <a:spcAft>
          <a:spcPct val="0"/>
        </a:spcAft>
        <a:buClr>
          <a:srgbClr val="BDCAE9"/>
        </a:buClr>
        <a:buSzPct val="68000"/>
        <a:buFont typeface="Wingdings 2" pitchFamily="18" charset="2"/>
        <a:buChar char="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cs.wikipedia.org/wiki/Nab%C3%ADdka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620713"/>
            <a:ext cx="7772400" cy="100806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dirty="0" smtClean="0"/>
              <a:t>Výukový materiál vytvořený v rámci projektu „EU peníze školám“</a:t>
            </a:r>
            <a:endParaRPr lang="cs-CZ" dirty="0"/>
          </a:p>
        </p:txBody>
      </p:sp>
      <p:sp>
        <p:nvSpPr>
          <p:cNvPr id="13314" name="Podnadpis 2"/>
          <p:cNvSpPr>
            <a:spLocks noGrp="1"/>
          </p:cNvSpPr>
          <p:nvPr>
            <p:ph type="subTitle" idx="1"/>
          </p:nvPr>
        </p:nvSpPr>
        <p:spPr>
          <a:xfrm>
            <a:off x="1371600" y="2636912"/>
            <a:ext cx="6400800" cy="3960440"/>
          </a:xfrm>
        </p:spPr>
        <p:txBody>
          <a:bodyPr/>
          <a:lstStyle/>
          <a:p>
            <a:r>
              <a:rPr lang="cs-CZ" dirty="0" smtClean="0">
                <a:cs typeface="Arial" charset="0"/>
              </a:rPr>
              <a:t>Škola: Střední škola právní – Právní akademie, s.r.o.</a:t>
            </a:r>
          </a:p>
          <a:p>
            <a:r>
              <a:rPr lang="cs-CZ" dirty="0" smtClean="0">
                <a:cs typeface="Arial" charset="0"/>
              </a:rPr>
              <a:t>Typ šablony: III/2 Inovace a zkvalitnění výuky prostřednictvím ICT</a:t>
            </a:r>
          </a:p>
          <a:p>
            <a:r>
              <a:rPr lang="cs-CZ" dirty="0" smtClean="0">
                <a:cs typeface="Arial" charset="0"/>
              </a:rPr>
              <a:t>Projekt: CZ.1.07/1.5.00/34.0236</a:t>
            </a:r>
          </a:p>
          <a:p>
            <a:r>
              <a:rPr lang="cs-CZ" dirty="0" smtClean="0">
                <a:cs typeface="Arial" charset="0"/>
              </a:rPr>
              <a:t>Tematická oblast: Mikroekonomie</a:t>
            </a:r>
          </a:p>
          <a:p>
            <a:r>
              <a:rPr lang="cs-CZ" dirty="0" smtClean="0">
                <a:cs typeface="Arial" charset="0"/>
              </a:rPr>
              <a:t>Autor: Ing. Iveta </a:t>
            </a:r>
            <a:r>
              <a:rPr lang="cs-CZ" dirty="0" err="1" smtClean="0">
                <a:cs typeface="Arial" charset="0"/>
              </a:rPr>
              <a:t>Kubistová</a:t>
            </a:r>
            <a:endParaRPr lang="cs-CZ" dirty="0" smtClean="0">
              <a:cs typeface="Arial" charset="0"/>
            </a:endParaRPr>
          </a:p>
          <a:p>
            <a:r>
              <a:rPr lang="cs-CZ" dirty="0" smtClean="0">
                <a:cs typeface="Arial" charset="0"/>
              </a:rPr>
              <a:t>Téma: Nabídka</a:t>
            </a:r>
          </a:p>
          <a:p>
            <a:r>
              <a:rPr lang="cs-CZ" dirty="0" smtClean="0">
                <a:cs typeface="Arial" charset="0"/>
              </a:rPr>
              <a:t>Číslo materiálu: </a:t>
            </a:r>
            <a:r>
              <a:rPr lang="cs-CZ" dirty="0" smtClean="0"/>
              <a:t>VY_32_INOVACE_EK_04_</a:t>
            </a:r>
            <a:r>
              <a:rPr lang="cs-CZ" dirty="0" smtClean="0">
                <a:cs typeface="Arial" charset="0"/>
              </a:rPr>
              <a:t>nabidka</a:t>
            </a:r>
          </a:p>
          <a:p>
            <a:r>
              <a:rPr lang="cs-CZ" dirty="0" smtClean="0">
                <a:cs typeface="Arial" charset="0"/>
              </a:rPr>
              <a:t>Datum tvorby: </a:t>
            </a:r>
            <a:r>
              <a:rPr lang="cs-CZ" b="0" dirty="0" smtClean="0">
                <a:cs typeface="Arial" charset="0"/>
              </a:rPr>
              <a:t>03.</a:t>
            </a:r>
            <a:r>
              <a:rPr lang="cs-CZ" b="0" dirty="0" smtClean="0">
                <a:latin typeface="Arial" charset="0"/>
                <a:cs typeface="Arial" charset="0"/>
              </a:rPr>
              <a:t>1</a:t>
            </a:r>
            <a:r>
              <a:rPr lang="cs-CZ" b="0" dirty="0" smtClean="0">
                <a:cs typeface="Arial" charset="0"/>
              </a:rPr>
              <a:t>2.2013</a:t>
            </a:r>
          </a:p>
          <a:p>
            <a:r>
              <a:rPr lang="cs-CZ" dirty="0" smtClean="0">
                <a:cs typeface="Arial" charset="0"/>
              </a:rPr>
              <a:t>Klíčová slova: trh, nabídka, výrobce, zisk</a:t>
            </a:r>
          </a:p>
          <a:p>
            <a:r>
              <a:rPr lang="cs-CZ" dirty="0" smtClean="0">
                <a:latin typeface="Arial" charset="0"/>
                <a:cs typeface="Arial" charset="0"/>
              </a:rPr>
              <a:t>Anotace: určeno k výkladu </a:t>
            </a:r>
            <a:r>
              <a:rPr lang="cs-CZ" smtClean="0">
                <a:latin typeface="Arial" charset="0"/>
                <a:cs typeface="Arial" charset="0"/>
              </a:rPr>
              <a:t>a procvičení </a:t>
            </a:r>
            <a:r>
              <a:rPr lang="cs-CZ" dirty="0" smtClean="0">
                <a:latin typeface="Arial" charset="0"/>
                <a:cs typeface="Arial" charset="0"/>
              </a:rPr>
              <a:t>učiva  2.roč. EKO</a:t>
            </a:r>
          </a:p>
          <a:p>
            <a:endParaRPr lang="cs-CZ" dirty="0" smtClean="0"/>
          </a:p>
        </p:txBody>
      </p:sp>
      <p:pic>
        <p:nvPicPr>
          <p:cNvPr id="13315" name="obrázek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00200" y="1700213"/>
            <a:ext cx="6096000" cy="1081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cs-CZ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NABÍDKA</a:t>
            </a:r>
            <a:endParaRPr lang="cs-CZ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r>
              <a:rPr lang="cs-CZ" sz="4000" b="1" smtClean="0">
                <a:latin typeface="Arial" charset="0"/>
                <a:cs typeface="Arial" charset="0"/>
              </a:rPr>
              <a:t>Nabídka</a:t>
            </a:r>
          </a:p>
          <a:p>
            <a:r>
              <a:rPr lang="cs-CZ" sz="4000" b="1" smtClean="0">
                <a:solidFill>
                  <a:srgbClr val="FF0000"/>
                </a:solidFill>
                <a:latin typeface="Arial" charset="0"/>
                <a:cs typeface="Arial" charset="0"/>
              </a:rPr>
              <a:t>Definice</a:t>
            </a:r>
          </a:p>
          <a:p>
            <a:r>
              <a:rPr lang="cs-CZ" sz="4000" b="1" smtClean="0">
                <a:latin typeface="Arial" charset="0"/>
                <a:cs typeface="Arial" charset="0"/>
              </a:rPr>
              <a:t>Nabídka je takové množství zboží, které jsou </a:t>
            </a:r>
            <a:r>
              <a:rPr lang="cs-CZ" sz="4000" b="1" i="1" smtClean="0">
                <a:solidFill>
                  <a:srgbClr val="FF0000"/>
                </a:solidFill>
                <a:latin typeface="Arial" charset="0"/>
                <a:cs typeface="Arial" charset="0"/>
              </a:rPr>
              <a:t>výrobci</a:t>
            </a:r>
            <a:r>
              <a:rPr lang="cs-CZ" sz="4000" b="1" smtClean="0">
                <a:latin typeface="Arial" charset="0"/>
                <a:cs typeface="Arial" charset="0"/>
              </a:rPr>
              <a:t> </a:t>
            </a:r>
            <a:r>
              <a:rPr lang="cs-CZ" sz="4000" b="1" i="1" smtClean="0">
                <a:solidFill>
                  <a:srgbClr val="FF0000"/>
                </a:solidFill>
                <a:latin typeface="Arial" charset="0"/>
                <a:cs typeface="Arial" charset="0"/>
              </a:rPr>
              <a:t>ochotni dodat </a:t>
            </a:r>
            <a:r>
              <a:rPr lang="cs-CZ" sz="4000" b="1" smtClean="0">
                <a:latin typeface="Arial" charset="0"/>
                <a:cs typeface="Arial" charset="0"/>
              </a:rPr>
              <a:t>na trh za určitou cenu</a:t>
            </a:r>
          </a:p>
          <a:p>
            <a:pPr>
              <a:buFont typeface="Wingdings" pitchFamily="2" charset="2"/>
              <a:buNone/>
            </a:pPr>
            <a:r>
              <a:rPr lang="cs-CZ" sz="3200" smtClean="0"/>
              <a:t> </a:t>
            </a:r>
          </a:p>
          <a:p>
            <a:endParaRPr lang="cs-CZ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Rozbor definice 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r>
              <a:rPr lang="cs-CZ" sz="3200" b="1" dirty="0" smtClean="0">
                <a:latin typeface="Arial" charset="0"/>
                <a:cs typeface="Arial" charset="0"/>
              </a:rPr>
              <a:t>O uspokojování potřeb lidí se v tržní ekonomice starají </a:t>
            </a:r>
            <a:r>
              <a:rPr lang="cs-CZ" sz="3200" b="1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firmy</a:t>
            </a:r>
          </a:p>
          <a:p>
            <a:r>
              <a:rPr lang="cs-CZ" sz="3200" b="1" dirty="0" smtClean="0">
                <a:latin typeface="Arial" charset="0"/>
                <a:cs typeface="Arial" charset="0"/>
              </a:rPr>
              <a:t>Chování firem na trhu nejvíce ovlivňuje </a:t>
            </a:r>
            <a:r>
              <a:rPr lang="cs-CZ" sz="3200" b="1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zisk</a:t>
            </a:r>
            <a:r>
              <a:rPr lang="cs-CZ" sz="3200" b="1" dirty="0" smtClean="0">
                <a:latin typeface="Arial" charset="0"/>
                <a:cs typeface="Arial" charset="0"/>
              </a:rPr>
              <a:t> </a:t>
            </a:r>
            <a:r>
              <a:rPr lang="cs-CZ" sz="3200" b="1" dirty="0" smtClean="0">
                <a:latin typeface="Arial" charset="0"/>
                <a:cs typeface="Arial" charset="0"/>
                <a:sym typeface="Wingdings" pitchFamily="2" charset="2"/>
              </a:rPr>
              <a:t></a:t>
            </a:r>
            <a:r>
              <a:rPr lang="cs-CZ" sz="3200" b="1" dirty="0" smtClean="0">
                <a:latin typeface="Arial" charset="0"/>
                <a:cs typeface="Arial" charset="0"/>
              </a:rPr>
              <a:t> tzn. pro výrobce je výhodné vyrábět ten statek či službu, u kterého mají kladný </a:t>
            </a:r>
            <a:r>
              <a:rPr lang="cs-CZ" sz="3200" b="1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rozdíl mezi tržní cenou a výrobními náklad</a:t>
            </a:r>
          </a:p>
          <a:p>
            <a:r>
              <a:rPr lang="cs-CZ" sz="3200" b="1" dirty="0" smtClean="0">
                <a:latin typeface="Arial" charset="0"/>
                <a:cs typeface="Arial" charset="0"/>
              </a:rPr>
              <a:t>Oproti  poptávkové křivce má křivka nabídky tvar stoupající – </a:t>
            </a:r>
            <a:r>
              <a:rPr lang="cs-CZ" sz="3200" b="1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Proč?</a:t>
            </a:r>
          </a:p>
          <a:p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b="1" dirty="0" smtClean="0">
                <a:solidFill>
                  <a:srgbClr val="FF0000"/>
                </a:solidFill>
              </a:rPr>
              <a:t>ODPOVĚDI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>
            <a:normAutofit lnSpcReduction="10000"/>
          </a:bodyPr>
          <a:lstStyle/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cs-CZ" sz="3200" b="1" dirty="0" smtClean="0">
                <a:latin typeface="Arial" pitchFamily="34" charset="0"/>
                <a:cs typeface="Arial" pitchFamily="34" charset="0"/>
              </a:rPr>
              <a:t>Výrobci převádějí při </a:t>
            </a:r>
            <a:r>
              <a:rPr lang="cs-CZ" sz="3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vyšší ceně </a:t>
            </a:r>
            <a:r>
              <a:rPr lang="cs-CZ" sz="3200" b="1" dirty="0" smtClean="0">
                <a:latin typeface="Arial" pitchFamily="34" charset="0"/>
                <a:cs typeface="Arial" pitchFamily="34" charset="0"/>
              </a:rPr>
              <a:t>určitého produktu své výrobní </a:t>
            </a:r>
            <a:r>
              <a:rPr lang="cs-CZ" sz="3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zdroje z jiných produktů </a:t>
            </a:r>
            <a:r>
              <a:rPr lang="cs-CZ" sz="3200" b="1" dirty="0" smtClean="0">
                <a:latin typeface="Arial" pitchFamily="34" charset="0"/>
                <a:cs typeface="Arial" pitchFamily="34" charset="0"/>
              </a:rPr>
              <a:t>na ten produkt, jehož </a:t>
            </a:r>
            <a:r>
              <a:rPr lang="cs-CZ" sz="3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cena se zvýšila</a:t>
            </a:r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endParaRPr lang="cs-CZ" sz="3200" b="1" dirty="0" smtClean="0">
              <a:latin typeface="Arial" pitchFamily="34" charset="0"/>
              <a:cs typeface="Arial" pitchFamily="34" charset="0"/>
            </a:endParaRPr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cs-CZ" sz="3200" b="1" dirty="0" smtClean="0">
                <a:latin typeface="Arial" pitchFamily="34" charset="0"/>
                <a:cs typeface="Arial" pitchFamily="34" charset="0"/>
              </a:rPr>
              <a:t>Do daného odvětví vstupují další </a:t>
            </a:r>
            <a:r>
              <a:rPr lang="cs-CZ" sz="3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noví výrobci</a:t>
            </a:r>
            <a:r>
              <a:rPr lang="cs-CZ" sz="3200" b="1" dirty="0" smtClean="0">
                <a:latin typeface="Arial" pitchFamily="34" charset="0"/>
                <a:cs typeface="Arial" pitchFamily="34" charset="0"/>
              </a:rPr>
              <a:t>, např. ti, kteří mají vyšší náklady, ale při původní nižší ceně se jim nevyplatilo daný výrobek vyrábět</a:t>
            </a:r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dirty="0" smtClean="0"/>
              <a:t>Zdroje a odkazy:</a:t>
            </a:r>
            <a:endParaRPr lang="cs-CZ" dirty="0"/>
          </a:p>
        </p:txBody>
      </p:sp>
      <p:sp>
        <p:nvSpPr>
          <p:cNvPr id="17410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r>
              <a:rPr lang="cs-CZ" dirty="0" smtClean="0">
                <a:hlinkClick r:id="rId2"/>
              </a:rPr>
              <a:t>Nabídka</a:t>
            </a:r>
            <a:endParaRPr lang="cs-CZ" dirty="0" smtClean="0"/>
          </a:p>
        </p:txBody>
      </p:sp>
      <p:sp>
        <p:nvSpPr>
          <p:cNvPr id="17411" name="Obdélník 3"/>
          <p:cNvSpPr>
            <a:spLocks noChangeArrowheads="1"/>
          </p:cNvSpPr>
          <p:nvPr/>
        </p:nvSpPr>
        <p:spPr bwMode="auto">
          <a:xfrm>
            <a:off x="900113" y="2420938"/>
            <a:ext cx="4572000" cy="31393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dirty="0">
                <a:latin typeface="Century Schoolbook" pitchFamily="18" charset="0"/>
              </a:rPr>
              <a:t>Nabídka: nabídka. In: </a:t>
            </a:r>
            <a:r>
              <a:rPr lang="cs-CZ" i="1" dirty="0" err="1">
                <a:latin typeface="Century Schoolbook" pitchFamily="18" charset="0"/>
              </a:rPr>
              <a:t>Wikipedia</a:t>
            </a:r>
            <a:r>
              <a:rPr lang="cs-CZ" i="1" dirty="0">
                <a:latin typeface="Century Schoolbook" pitchFamily="18" charset="0"/>
              </a:rPr>
              <a:t>: </a:t>
            </a:r>
            <a:r>
              <a:rPr lang="cs-CZ" i="1" dirty="0" err="1">
                <a:latin typeface="Century Schoolbook" pitchFamily="18" charset="0"/>
              </a:rPr>
              <a:t>the</a:t>
            </a:r>
            <a:r>
              <a:rPr lang="cs-CZ" i="1" dirty="0">
                <a:latin typeface="Century Schoolbook" pitchFamily="18" charset="0"/>
              </a:rPr>
              <a:t> free </a:t>
            </a:r>
            <a:r>
              <a:rPr lang="cs-CZ" i="1" dirty="0" err="1">
                <a:latin typeface="Century Schoolbook" pitchFamily="18" charset="0"/>
              </a:rPr>
              <a:t>encyclopedia</a:t>
            </a:r>
            <a:r>
              <a:rPr lang="cs-CZ" dirty="0">
                <a:latin typeface="Century Schoolbook" pitchFamily="18" charset="0"/>
              </a:rPr>
              <a:t> [online]. San Francisco (CA): </a:t>
            </a:r>
            <a:r>
              <a:rPr lang="cs-CZ" dirty="0" err="1">
                <a:latin typeface="Century Schoolbook" pitchFamily="18" charset="0"/>
              </a:rPr>
              <a:t>Wikimedia</a:t>
            </a:r>
            <a:r>
              <a:rPr lang="cs-CZ" dirty="0">
                <a:latin typeface="Century Schoolbook" pitchFamily="18" charset="0"/>
              </a:rPr>
              <a:t> </a:t>
            </a:r>
            <a:r>
              <a:rPr lang="cs-CZ" dirty="0" err="1">
                <a:latin typeface="Century Schoolbook" pitchFamily="18" charset="0"/>
              </a:rPr>
              <a:t>Foundation</a:t>
            </a:r>
            <a:r>
              <a:rPr lang="cs-CZ" dirty="0">
                <a:latin typeface="Century Schoolbook" pitchFamily="18" charset="0"/>
              </a:rPr>
              <a:t>, 2001- [cit. 2013-01-03]. Dostupné z: </a:t>
            </a:r>
            <a:r>
              <a:rPr lang="cs-CZ" dirty="0">
                <a:latin typeface="Century Schoolbook" pitchFamily="18" charset="0"/>
                <a:hlinkClick r:id="rId2"/>
              </a:rPr>
              <a:t>http://</a:t>
            </a:r>
            <a:r>
              <a:rPr lang="cs-CZ" dirty="0" smtClean="0">
                <a:latin typeface="Century Schoolbook" pitchFamily="18" charset="0"/>
                <a:hlinkClick r:id="rId2"/>
              </a:rPr>
              <a:t>cs.wikipedia.org/wiki/Nab%C3%ADdka</a:t>
            </a:r>
            <a:endParaRPr lang="cs-CZ" dirty="0" smtClean="0">
              <a:latin typeface="Century Schoolbook" pitchFamily="18" charset="0"/>
            </a:endParaRPr>
          </a:p>
          <a:p>
            <a:endParaRPr lang="cs-CZ" dirty="0" smtClean="0">
              <a:latin typeface="Century Schoolbook" pitchFamily="18" charset="0"/>
            </a:endParaRPr>
          </a:p>
          <a:p>
            <a:pPr eaLnBrk="1" hangingPunct="1"/>
            <a:r>
              <a:rPr lang="cs-CZ" dirty="0"/>
              <a:t>Sojka, </a:t>
            </a:r>
            <a:r>
              <a:rPr lang="cs-CZ" dirty="0" err="1"/>
              <a:t>Pudlák</a:t>
            </a:r>
            <a:r>
              <a:rPr lang="cs-CZ" dirty="0"/>
              <a:t>. Ekonomie pro střední školy. 5.upr. vydání. Praha: Fortuna, 2009. </a:t>
            </a:r>
          </a:p>
          <a:p>
            <a:pPr eaLnBrk="1" hangingPunct="1"/>
            <a:r>
              <a:rPr lang="cs-CZ" dirty="0"/>
              <a:t>ISBN 978-80-7373-013-0</a:t>
            </a:r>
          </a:p>
          <a:p>
            <a:endParaRPr lang="cs-CZ" dirty="0">
              <a:latin typeface="Century Schoolbook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Arkýř">
    <a:dk1>
      <a:sysClr val="windowText" lastClr="000000"/>
    </a:dk1>
    <a:lt1>
      <a:sysClr val="window" lastClr="FFFFFF"/>
    </a:lt1>
    <a:dk2>
      <a:srgbClr val="575F6D"/>
    </a:dk2>
    <a:lt2>
      <a:srgbClr val="FFF39D"/>
    </a:lt2>
    <a:accent1>
      <a:srgbClr val="FE8637"/>
    </a:accent1>
    <a:accent2>
      <a:srgbClr val="7598D9"/>
    </a:accent2>
    <a:accent3>
      <a:srgbClr val="B32C16"/>
    </a:accent3>
    <a:accent4>
      <a:srgbClr val="F5CD2D"/>
    </a:accent4>
    <a:accent5>
      <a:srgbClr val="AEBAD5"/>
    </a:accent5>
    <a:accent6>
      <a:srgbClr val="777C84"/>
    </a:accent6>
    <a:hlink>
      <a:srgbClr val="D2611C"/>
    </a:hlink>
    <a:folHlink>
      <a:srgbClr val="3B435B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28</TotalTime>
  <Words>176</Words>
  <Application>Microsoft Office PowerPoint</Application>
  <PresentationFormat>Předvádění na obrazovce (4:3)</PresentationFormat>
  <Paragraphs>30</Paragraphs>
  <Slides>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6" baseType="lpstr">
      <vt:lpstr>Arkýř</vt:lpstr>
      <vt:lpstr>Výukový materiál vytvořený v rámci projektu „EU peníze školám“</vt:lpstr>
      <vt:lpstr>NABÍDKA</vt:lpstr>
      <vt:lpstr>Rozbor definice </vt:lpstr>
      <vt:lpstr>ODPOVĚDI</vt:lpstr>
      <vt:lpstr>Zdroje a odkazy: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Výukový materiál vytvořený v rámci projektu „EU peníze školám“</dc:title>
  <dc:creator>iveta</dc:creator>
  <cp:lastModifiedBy>kabinet</cp:lastModifiedBy>
  <cp:revision>13</cp:revision>
  <dcterms:created xsi:type="dcterms:W3CDTF">2013-01-03T14:22:35Z</dcterms:created>
  <dcterms:modified xsi:type="dcterms:W3CDTF">2013-02-22T06:14:56Z</dcterms:modified>
</cp:coreProperties>
</file>