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2" r:id="rId2"/>
    <p:sldId id="274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096950-1E63-4F5A-B4D6-6B3B4C59C92D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086741-7C99-430B-9F3D-A975BF4AF9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255A-8FC5-49CC-9C77-93062129CEA4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19D5F-EE03-47B9-80E7-5988139280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41BC-BA24-4F85-8DD1-67CDCA51786A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CBE6A-BE14-4F99-AE40-3F2A4FFFEB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70463-99CF-483E-AEDE-BF8DA3253200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430CD-A999-40C0-83F4-C03386141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49059D-A535-49CC-BC74-6CAC0C27809B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133A6E-5B5D-4E24-97A8-63F1ED9B51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B5149-CDA2-4DB6-9A8D-541D4E158457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B755B-0DEB-4CD6-8A83-7B6C8C8B53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FE0644-E19E-40D0-83AF-D7ECF72D07BC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DDF530-90B2-4145-8B6F-6FAF75D01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5643-7C31-4AC4-925D-306D34FEE7E9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02EC-D5A9-47F9-A85B-56C74C85A1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bdélní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1DA811-7C0A-488A-AB6C-AF5999DFE6F8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F29AF5-AC21-4E65-AC57-8D6A76F81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E8B47-D0D0-469F-A74E-262A875DBB7D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96C44D-61FA-4446-82C3-044E5E2C0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Vývojový diagram: postup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ývojový diagram: postup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D6757F-8C40-4EE2-8FA3-F31CFEA39D81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83C089-12B3-4876-A339-1757640F7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E080070-803D-4616-9CDB-79AB4CA33FF5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0552177-0968-4DAC-BCB3-8614732883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6" r:id="rId5"/>
    <p:sldLayoutId id="2147483741" r:id="rId6"/>
    <p:sldLayoutId id="2147483747" r:id="rId7"/>
    <p:sldLayoutId id="2147483748" r:id="rId8"/>
    <p:sldLayoutId id="2147483749" r:id="rId9"/>
    <p:sldLayoutId id="2147483740" r:id="rId10"/>
    <p:sldLayoutId id="21474837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>
                    <a:satMod val="130000"/>
                  </a:schemeClr>
                </a:solidFill>
              </a:rPr>
              <a:t>Výukový materiál vytvořený v rámci projektu „EU peníze školám“</a:t>
            </a:r>
            <a:br>
              <a:rPr lang="cs-CZ" sz="28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cs-CZ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331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692150"/>
            <a:ext cx="6096000" cy="1296988"/>
          </a:xfrm>
        </p:spPr>
      </p:pic>
      <p:sp>
        <p:nvSpPr>
          <p:cNvPr id="13315" name="Obdélník 4"/>
          <p:cNvSpPr>
            <a:spLocks noChangeArrowheads="1"/>
          </p:cNvSpPr>
          <p:nvPr/>
        </p:nvSpPr>
        <p:spPr bwMode="auto">
          <a:xfrm>
            <a:off x="900113" y="2205038"/>
            <a:ext cx="70564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dirty="0">
                <a:latin typeface="Gill Sans MT" pitchFamily="34" charset="-18"/>
              </a:rPr>
              <a:t>Škola: Střední škola právní – Právní akademie, s.r.o.</a:t>
            </a:r>
          </a:p>
          <a:p>
            <a:r>
              <a:rPr lang="cs-CZ" sz="2400" dirty="0">
                <a:latin typeface="Gill Sans MT" pitchFamily="34" charset="-18"/>
              </a:rPr>
              <a:t>Typ šablony: III/2 Inovace a zkvalitnění výuky prostřednictvím ICT</a:t>
            </a:r>
          </a:p>
          <a:p>
            <a:r>
              <a:rPr lang="cs-CZ" sz="2400" dirty="0">
                <a:latin typeface="Gill Sans MT" pitchFamily="34" charset="-18"/>
              </a:rPr>
              <a:t>Projekt: CZ.1.07/1.5.00/34.0236</a:t>
            </a:r>
          </a:p>
          <a:p>
            <a:r>
              <a:rPr lang="cs-CZ" sz="2400" dirty="0">
                <a:latin typeface="Gill Sans MT" pitchFamily="34" charset="-18"/>
              </a:rPr>
              <a:t>Tematická oblast: Mikroekonomie</a:t>
            </a:r>
          </a:p>
          <a:p>
            <a:r>
              <a:rPr lang="cs-CZ" sz="2400" dirty="0">
                <a:latin typeface="Gill Sans MT" pitchFamily="34" charset="-18"/>
              </a:rPr>
              <a:t>Autor: Ing. Iveta </a:t>
            </a:r>
            <a:r>
              <a:rPr lang="cs-CZ" sz="2400" dirty="0" err="1">
                <a:latin typeface="Gill Sans MT" pitchFamily="34" charset="-18"/>
              </a:rPr>
              <a:t>Kubistová</a:t>
            </a:r>
            <a:endParaRPr lang="cs-CZ" sz="2400" dirty="0">
              <a:latin typeface="Gill Sans MT" pitchFamily="34" charset="-18"/>
            </a:endParaRPr>
          </a:p>
          <a:p>
            <a:r>
              <a:rPr lang="cs-CZ" sz="2400" dirty="0">
                <a:latin typeface="Gill Sans MT" pitchFamily="34" charset="-18"/>
              </a:rPr>
              <a:t>Téma: </a:t>
            </a:r>
            <a:r>
              <a:rPr lang="cs-CZ" sz="2400" dirty="0" err="1" smtClean="0">
                <a:latin typeface="Gill Sans MT" pitchFamily="34" charset="-18"/>
              </a:rPr>
              <a:t>Krizovka</a:t>
            </a:r>
            <a:r>
              <a:rPr lang="cs-CZ" sz="2400" dirty="0" smtClean="0">
                <a:latin typeface="Gill Sans MT" pitchFamily="34" charset="-18"/>
              </a:rPr>
              <a:t>  </a:t>
            </a:r>
            <a:r>
              <a:rPr lang="cs-CZ" sz="2400" dirty="0">
                <a:latin typeface="Gill Sans MT" pitchFamily="34" charset="-18"/>
              </a:rPr>
              <a:t>1 – </a:t>
            </a:r>
            <a:r>
              <a:rPr lang="cs-CZ" sz="2400" dirty="0" err="1" smtClean="0">
                <a:latin typeface="Gill Sans MT" pitchFamily="34" charset="-18"/>
              </a:rPr>
              <a:t>opakovani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uciva</a:t>
            </a:r>
            <a:endParaRPr lang="cs-CZ" sz="2400" dirty="0">
              <a:latin typeface="Gill Sans MT" pitchFamily="34" charset="-18"/>
            </a:endParaRPr>
          </a:p>
          <a:p>
            <a:r>
              <a:rPr lang="cs-CZ" sz="2400" dirty="0">
                <a:latin typeface="Gill Sans MT" pitchFamily="34" charset="-18"/>
              </a:rPr>
              <a:t>Číslo materiálu: </a:t>
            </a:r>
            <a:r>
              <a:rPr lang="cs-CZ" sz="2400" dirty="0" smtClean="0">
                <a:latin typeface="Gill Sans MT" pitchFamily="34" charset="-18"/>
              </a:rPr>
              <a:t>VY_32_INOVACE_EK_03_</a:t>
            </a:r>
            <a:r>
              <a:rPr lang="cs-CZ" sz="2400" dirty="0" err="1" smtClean="0">
                <a:latin typeface="Gill Sans MT" pitchFamily="34" charset="-18"/>
              </a:rPr>
              <a:t>krizovka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>
                <a:latin typeface="Gill Sans MT" pitchFamily="34" charset="-18"/>
              </a:rPr>
              <a:t>1</a:t>
            </a:r>
          </a:p>
          <a:p>
            <a:r>
              <a:rPr lang="cs-CZ" sz="2400" dirty="0">
                <a:latin typeface="Gill Sans MT" pitchFamily="34" charset="-18"/>
              </a:rPr>
              <a:t>Datum tvorby: 27.11.2012</a:t>
            </a:r>
          </a:p>
          <a:p>
            <a:r>
              <a:rPr lang="cs-CZ" sz="2400" dirty="0">
                <a:latin typeface="Gill Sans MT" pitchFamily="34" charset="-18"/>
              </a:rPr>
              <a:t>Klíčová slova: tajenka, </a:t>
            </a:r>
            <a:r>
              <a:rPr lang="cs-CZ" sz="2400" dirty="0" smtClean="0">
                <a:latin typeface="Gill Sans MT" pitchFamily="34" charset="-18"/>
              </a:rPr>
              <a:t>luštění</a:t>
            </a:r>
          </a:p>
          <a:p>
            <a:r>
              <a:rPr lang="cs-CZ" sz="2400" dirty="0" smtClean="0">
                <a:latin typeface="Gill Sans MT" pitchFamily="34" charset="-18"/>
              </a:rPr>
              <a:t>Anotace:  prezentace určena k procvičení učiva 2.roč. EKO</a:t>
            </a:r>
            <a:endParaRPr lang="cs-CZ" sz="24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1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215"/>
              <a:gd name="adj2" fmla="val 19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2745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755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4660"/>
              <a:gd name="adj2" fmla="val 23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3769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779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215"/>
              <a:gd name="adj2" fmla="val 350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4793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803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937"/>
              <a:gd name="adj2" fmla="val 4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5817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827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2492"/>
              <a:gd name="adj2" fmla="val 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6841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851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215"/>
              <a:gd name="adj2" fmla="val 311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7865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875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4660"/>
              <a:gd name="adj2" fmla="val 311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8889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899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6975"/>
            <a:ext cx="1917700" cy="360363"/>
          </a:xfrm>
          <a:prstGeom prst="wedgeRectCallout">
            <a:avLst>
              <a:gd name="adj1" fmla="val 53215"/>
              <a:gd name="adj2" fmla="val 15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2413" y="6092825"/>
            <a:ext cx="38877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Tajenka: </a:t>
            </a:r>
            <a:r>
              <a:rPr lang="cs-CZ" b="1" u="heavy" dirty="0">
                <a:latin typeface="+mn-lt"/>
              </a:rPr>
              <a:t>MAKROEKONOMIE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350" y="260350"/>
            <a:ext cx="7497763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Zdroje:</a:t>
            </a:r>
            <a:br>
              <a:rPr lang="cs-CZ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Sojka, </a:t>
            </a:r>
            <a:r>
              <a:rPr lang="cs-CZ" dirty="0" err="1"/>
              <a:t>Pudlák</a:t>
            </a:r>
            <a:r>
              <a:rPr lang="cs-CZ" dirty="0"/>
              <a:t>. Ekonomie pro střední školy. 5.upr. vydání. Praha: Fortuna, 2009. </a:t>
            </a:r>
          </a:p>
          <a:p>
            <a:pPr eaLnBrk="1" hangingPunct="1"/>
            <a:r>
              <a:rPr lang="cs-CZ" dirty="0"/>
              <a:t>ISBN 978-80-7373-013-0</a:t>
            </a:r>
          </a:p>
          <a:p>
            <a:r>
              <a:rPr lang="cs-CZ" dirty="0" smtClean="0"/>
              <a:t>Není-li uveden zdroj, je použitý materiál z </a:t>
            </a:r>
            <a:r>
              <a:rPr lang="cs-CZ" smtClean="0"/>
              <a:t>vlastních zdrojů autorky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350" y="260350"/>
            <a:ext cx="7497763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Metodika:</a:t>
            </a:r>
            <a:br>
              <a:rPr lang="cs-CZ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žákům vysvětlí pravidla luštění křížovky</a:t>
            </a:r>
          </a:p>
          <a:p>
            <a:r>
              <a:rPr lang="cs-CZ" dirty="0" smtClean="0"/>
              <a:t>Žáci se hlásí a učitel postupně doplňuje křížovku</a:t>
            </a:r>
          </a:p>
          <a:p>
            <a:r>
              <a:rPr lang="cs-CZ" dirty="0" smtClean="0"/>
              <a:t>Na závěr </a:t>
            </a:r>
            <a:r>
              <a:rPr lang="cs-CZ" dirty="0" smtClean="0"/>
              <a:t>proběhne diskuse </a:t>
            </a:r>
            <a:r>
              <a:rPr lang="cs-CZ" dirty="0" smtClean="0"/>
              <a:t>na téma </a:t>
            </a:r>
            <a:r>
              <a:rPr lang="cs-CZ" smtClean="0"/>
              <a:t>vyřešené </a:t>
            </a:r>
            <a:r>
              <a:rPr lang="cs-CZ" smtClean="0"/>
              <a:t>z tajenky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563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215"/>
              <a:gd name="adj2" fmla="val 19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15577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587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937"/>
              <a:gd name="adj2" fmla="val 23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16601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611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1770"/>
              <a:gd name="adj2" fmla="val 8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17625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635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2492"/>
              <a:gd name="adj2" fmla="val 4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18649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659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1770"/>
              <a:gd name="adj2" fmla="val 19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19673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683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937"/>
              <a:gd name="adj2" fmla="val 11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0697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404813"/>
          <a:ext cx="7576492" cy="503694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  <a:gridCol w="344386"/>
              </a:tblGrid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rowSpan="2"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cs-CZ" b="0" i="1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8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7457"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707" name="TextovéPole 4"/>
          <p:cNvSpPr txBox="1">
            <a:spLocks noChangeArrowheads="1"/>
          </p:cNvSpPr>
          <p:nvPr/>
        </p:nvSpPr>
        <p:spPr bwMode="auto">
          <a:xfrm>
            <a:off x="684213" y="2571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Gill Sans MT" pitchFamily="34" charset="-18"/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6588125" y="877888"/>
            <a:ext cx="2016125" cy="247650"/>
          </a:xfrm>
          <a:prstGeom prst="wedgeRectCallout">
            <a:avLst>
              <a:gd name="adj1" fmla="val -57641"/>
              <a:gd name="adj2" fmla="val 4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Ropa, uhlí, dřevo je zdroj?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971550" y="352425"/>
            <a:ext cx="1728788" cy="185738"/>
          </a:xfrm>
          <a:prstGeom prst="wedgeRectCallout">
            <a:avLst>
              <a:gd name="adj1" fmla="val 82468"/>
              <a:gd name="adj2" fmla="val 5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Cena práce je?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12700" y="1193800"/>
            <a:ext cx="1917700" cy="360363"/>
          </a:xfrm>
          <a:prstGeom prst="wedgeRectCallout">
            <a:avLst>
              <a:gd name="adj1" fmla="val 53215"/>
              <a:gd name="adj2" fmla="val 23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Výrobky jako stůl, židle jsou?</a:t>
            </a:r>
          </a:p>
        </p:txBody>
      </p:sp>
      <p:sp>
        <p:nvSpPr>
          <p:cNvPr id="10" name="Obdélníkový popisek 9"/>
          <p:cNvSpPr/>
          <p:nvPr/>
        </p:nvSpPr>
        <p:spPr>
          <a:xfrm>
            <a:off x="4211638" y="1554163"/>
            <a:ext cx="2376487" cy="361950"/>
          </a:xfrm>
          <a:prstGeom prst="wedgeRectCallout">
            <a:avLst>
              <a:gd name="adj1" fmla="val -54649"/>
              <a:gd name="adj2" fmla="val 27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Místo kde se setkává nabídka s poptávkou a utváří se zde cena je?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250825" y="1736725"/>
            <a:ext cx="2449513" cy="539750"/>
          </a:xfrm>
          <a:prstGeom prst="wedgeRectCallout">
            <a:avLst>
              <a:gd name="adj1" fmla="val 73838"/>
              <a:gd name="adj2" fmla="val 35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Malý počet firem, stejnorodý výrobek, nedokonalá znalost trhu, to je?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6227763" y="2133600"/>
            <a:ext cx="2376487" cy="358775"/>
          </a:xfrm>
          <a:prstGeom prst="wedgeRectCallout">
            <a:avLst>
              <a:gd name="adj1" fmla="val -52900"/>
              <a:gd name="adj2" fmla="val 7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Věda o bohatství, penězích, hospodaření se nazývá?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250825" y="2492375"/>
            <a:ext cx="1944688" cy="576263"/>
          </a:xfrm>
          <a:prstGeom prst="wedgeRectCallout">
            <a:avLst>
              <a:gd name="adj1" fmla="val 56841"/>
              <a:gd name="adj2" fmla="val 32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První ekonomický systém, který je založený na tradicích určité země je?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643438" y="3232150"/>
            <a:ext cx="4284662" cy="180975"/>
          </a:xfrm>
          <a:prstGeom prst="wedgeRectCallout">
            <a:avLst>
              <a:gd name="adj1" fmla="val -59235"/>
              <a:gd name="adj2" fmla="val -24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Platby, které stát vyplácí např. na důchody, přídavky na děti atd.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250825" y="3644900"/>
            <a:ext cx="1944688" cy="504825"/>
          </a:xfrm>
          <a:prstGeom prst="wedgeRectCallout">
            <a:avLst>
              <a:gd name="adj1" fmla="val 101022"/>
              <a:gd name="adj2" fmla="val -30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Jeden ze 2 základních přístupů v ekonomii.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962775" y="3529013"/>
            <a:ext cx="1871663" cy="736600"/>
          </a:xfrm>
          <a:prstGeom prst="wedgeRectCallout">
            <a:avLst>
              <a:gd name="adj1" fmla="val -111114"/>
              <a:gd name="adj2" fmla="val 3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…… funkce trhu, přináší informace o nákladech spojených s výrobou statků a služeb.</a:t>
            </a:r>
          </a:p>
        </p:txBody>
      </p:sp>
      <p:sp>
        <p:nvSpPr>
          <p:cNvPr id="17" name="Obdélníkový popisek 16"/>
          <p:cNvSpPr/>
          <p:nvPr/>
        </p:nvSpPr>
        <p:spPr>
          <a:xfrm>
            <a:off x="250825" y="4265613"/>
            <a:ext cx="1679575" cy="892175"/>
          </a:xfrm>
          <a:prstGeom prst="wedgeRectCallout">
            <a:avLst>
              <a:gd name="adj1" fmla="val 128529"/>
              <a:gd name="adj2" fmla="val -2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Popisuje chování jednotlivých ekonomických subjektů a trhů.</a:t>
            </a:r>
          </a:p>
        </p:txBody>
      </p:sp>
      <p:sp>
        <p:nvSpPr>
          <p:cNvPr id="18" name="Obdélníkový popisek 17"/>
          <p:cNvSpPr/>
          <p:nvPr/>
        </p:nvSpPr>
        <p:spPr>
          <a:xfrm>
            <a:off x="5111750" y="4711700"/>
            <a:ext cx="2952750" cy="446088"/>
          </a:xfrm>
          <a:prstGeom prst="wedgeRectCallout">
            <a:avLst>
              <a:gd name="adj1" fmla="val -59783"/>
              <a:gd name="adj2" fmla="val -12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Část příjmů může domácnost spořit, z úspor se vytváří?</a:t>
            </a:r>
          </a:p>
        </p:txBody>
      </p:sp>
      <p:sp>
        <p:nvSpPr>
          <p:cNvPr id="19" name="Obdélníkový popisek 18"/>
          <p:cNvSpPr/>
          <p:nvPr/>
        </p:nvSpPr>
        <p:spPr>
          <a:xfrm>
            <a:off x="4643438" y="5300663"/>
            <a:ext cx="2773362" cy="360362"/>
          </a:xfrm>
          <a:prstGeom prst="wedgeRectCallout">
            <a:avLst>
              <a:gd name="adj1" fmla="val -58314"/>
              <a:gd name="adj2" fmla="val -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Vzájemný působením nabídky a poptávky vzniká?</a:t>
            </a:r>
          </a:p>
        </p:txBody>
      </p:sp>
      <p:sp>
        <p:nvSpPr>
          <p:cNvPr id="21721" name="TextovéPole 19"/>
          <p:cNvSpPr txBox="1">
            <a:spLocks noChangeArrowheads="1"/>
          </p:cNvSpPr>
          <p:nvPr/>
        </p:nvSpPr>
        <p:spPr bwMode="auto">
          <a:xfrm>
            <a:off x="468313" y="6092825"/>
            <a:ext cx="3887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Tajenka:_______________________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</TotalTime>
  <Words>3030</Words>
  <Application>Microsoft Office PowerPoint</Application>
  <PresentationFormat>Předvádění na obrazovce (4:3)</PresentationFormat>
  <Paragraphs>1082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Slunovrat</vt:lpstr>
      <vt:lpstr>Výukový materiál vytvořený v rámci projektu „EU peníze školám“ </vt:lpstr>
      <vt:lpstr>Metodika: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Vený</dc:creator>
  <cp:lastModifiedBy>kabinet</cp:lastModifiedBy>
  <cp:revision>23</cp:revision>
  <dcterms:created xsi:type="dcterms:W3CDTF">2012-11-20T16:54:33Z</dcterms:created>
  <dcterms:modified xsi:type="dcterms:W3CDTF">2013-02-22T06:13:45Z</dcterms:modified>
</cp:coreProperties>
</file>