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56" r:id="rId3"/>
    <p:sldId id="257" r:id="rId4"/>
    <p:sldId id="259" r:id="rId5"/>
    <p:sldId id="260" r:id="rId6"/>
    <p:sldId id="261" r:id="rId7"/>
    <p:sldId id="268" r:id="rId8"/>
    <p:sldId id="269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829AC-37A4-47D8-B566-44AD0EDD8162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42FE9-9869-4B3D-B21C-3B11CE41A4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BD2B-C2F1-4513-A5EF-2AC0A97FB738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5FECD-868D-4953-9F4D-47EA49CF2D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93C21-D140-413C-A5F6-8883FBE571CB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42002-A80C-4748-B54A-83534DCF2E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52AFE-9F02-4101-A649-74AC901BBAE2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89765-29F0-44D3-B1F1-C5325F51C9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98806-7082-4DB8-A66E-C5AA13AC1DB7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BC586-4802-433C-9BCC-A6DD1C2D59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09BD0-72AF-491C-BA18-0D2DCDDCDC3A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55579-5FD6-4C7B-B2C9-A6EB938D92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28D9C-D99B-4E04-BFD9-B0592D46A864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ED6B4-4627-48A9-B9F3-D1D12DB2E2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AA11B-7416-44C1-BDB0-D4F79D629F10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DAC16-C6E4-4CC3-9ED1-FCB994276B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5D54B-EE3A-4F4E-8737-046FBAFC9C03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AE2C2-9B57-491E-8C82-741D6B960E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D00AC-C5B6-4E49-AEC4-D970468EDC09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DDAFE-C824-4669-8E37-5FFAE3A24E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ACB4F-4B03-4C84-A3EA-135D5854566A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0C125-6217-46FB-9DD3-22EA0A0F9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A8BB53-D702-481E-BEE9-104CBEFBEE9C}" type="datetimeFigureOut">
              <a:rPr lang="cs-CZ"/>
              <a:pPr>
                <a:defRPr/>
              </a:pPr>
              <a:t>12.2.2013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99F023-549E-4B22-AB94-D2BDBDA8B2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Oligopo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Výukový materiál vytvořený v rámci projektu „EU peníze školám“</a:t>
            </a:r>
            <a:endParaRPr lang="cs-CZ" dirty="0"/>
          </a:p>
        </p:txBody>
      </p:sp>
      <p:pic>
        <p:nvPicPr>
          <p:cNvPr id="13314" name="obrázek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1557338"/>
            <a:ext cx="6096000" cy="1366837"/>
          </a:xfrm>
        </p:spPr>
      </p:pic>
      <p:sp>
        <p:nvSpPr>
          <p:cNvPr id="13315" name="Obdélník 4"/>
          <p:cNvSpPr>
            <a:spLocks noChangeArrowheads="1"/>
          </p:cNvSpPr>
          <p:nvPr/>
        </p:nvSpPr>
        <p:spPr bwMode="auto">
          <a:xfrm>
            <a:off x="1258888" y="2852738"/>
            <a:ext cx="67691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dirty="0">
                <a:cs typeface="Arial" charset="0"/>
              </a:rPr>
              <a:t>Škola: Střední škola právní – Právní akademie, s.r.o.</a:t>
            </a:r>
          </a:p>
          <a:p>
            <a:r>
              <a:rPr lang="cs-CZ" sz="2000" dirty="0">
                <a:cs typeface="Arial" charset="0"/>
              </a:rPr>
              <a:t>Typ šablony: III/2 Inovace a zkvalitnění výuky prostřednictvím ICT</a:t>
            </a:r>
          </a:p>
          <a:p>
            <a:r>
              <a:rPr lang="cs-CZ" sz="2000" dirty="0">
                <a:cs typeface="Arial" charset="0"/>
              </a:rPr>
              <a:t>Projekt: CZ.1.07/1.5.00/34.0236</a:t>
            </a:r>
          </a:p>
          <a:p>
            <a:r>
              <a:rPr lang="cs-CZ" sz="2000" dirty="0">
                <a:cs typeface="Arial" charset="0"/>
              </a:rPr>
              <a:t>Tematická oblast: Mikroekonomie</a:t>
            </a:r>
          </a:p>
          <a:p>
            <a:r>
              <a:rPr lang="cs-CZ" sz="2000" dirty="0">
                <a:cs typeface="Arial" charset="0"/>
              </a:rPr>
              <a:t>Autor: Ing. Iveta </a:t>
            </a:r>
            <a:r>
              <a:rPr lang="cs-CZ" sz="2000" dirty="0" err="1">
                <a:cs typeface="Arial" charset="0"/>
              </a:rPr>
              <a:t>Kubistová</a:t>
            </a:r>
            <a:endParaRPr lang="cs-CZ" sz="2000" dirty="0">
              <a:cs typeface="Arial" charset="0"/>
            </a:endParaRPr>
          </a:p>
          <a:p>
            <a:r>
              <a:rPr lang="cs-CZ" sz="2000" dirty="0">
                <a:cs typeface="Arial" charset="0"/>
              </a:rPr>
              <a:t>Téma: Funkce a struktura trhu</a:t>
            </a:r>
          </a:p>
          <a:p>
            <a:r>
              <a:rPr lang="cs-CZ" sz="2000" dirty="0">
                <a:cs typeface="Arial" charset="0"/>
              </a:rPr>
              <a:t>Číslo materiálu: </a:t>
            </a:r>
            <a:r>
              <a:rPr lang="cs-CZ" dirty="0"/>
              <a:t>VY_32_INOVACE_EK_02_ </a:t>
            </a:r>
            <a:r>
              <a:rPr lang="cs-CZ" sz="2000" dirty="0" err="1">
                <a:cs typeface="Arial" charset="0"/>
              </a:rPr>
              <a:t>fce</a:t>
            </a:r>
            <a:r>
              <a:rPr lang="cs-CZ" sz="2000" dirty="0">
                <a:cs typeface="Arial" charset="0"/>
              </a:rPr>
              <a:t> a struktury trhu </a:t>
            </a:r>
          </a:p>
          <a:p>
            <a:r>
              <a:rPr lang="cs-CZ" sz="2000" dirty="0">
                <a:cs typeface="Arial" charset="0"/>
              </a:rPr>
              <a:t>Datum tvorby: 01.11.2012</a:t>
            </a:r>
          </a:p>
          <a:p>
            <a:r>
              <a:rPr lang="cs-CZ" sz="2000" dirty="0">
                <a:cs typeface="Arial" charset="0"/>
              </a:rPr>
              <a:t>Klíčová slova: trh, struktura trhu, </a:t>
            </a:r>
            <a:r>
              <a:rPr lang="cs-CZ" sz="2000" dirty="0" smtClean="0">
                <a:cs typeface="Arial" charset="0"/>
              </a:rPr>
              <a:t>monopol</a:t>
            </a:r>
          </a:p>
          <a:p>
            <a:r>
              <a:rPr lang="cs-CZ" sz="2000" dirty="0" smtClean="0">
                <a:cs typeface="Arial" charset="0"/>
              </a:rPr>
              <a:t>Anotace: soubor slouží k vysvětlení </a:t>
            </a:r>
            <a:r>
              <a:rPr lang="cs-CZ" sz="2000" smtClean="0">
                <a:cs typeface="Arial" charset="0"/>
              </a:rPr>
              <a:t>problematiky trhu</a:t>
            </a:r>
            <a:endParaRPr lang="cs-CZ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800" dirty="0" smtClean="0">
                <a:solidFill>
                  <a:srgbClr val="FF0000"/>
                </a:solidFill>
              </a:rPr>
              <a:t>Funkce  a struktury trhu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3375"/>
            <a:ext cx="8458200" cy="43195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</a:rPr>
              <a:t>Funkce trhu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1. Informační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Prostřednictvím cen trh přináší informace o nákladech spojených s výrobou statků a služeb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2. Stimulační / Podněcující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Trh podněcuje ekonomické subjekty k ekonomické činnosti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3. Rozdělovací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Na trhu dochází k rozdělení příjmů mezi jednotlivé ekonomické subjekty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FF0000"/>
                </a:solidFill>
              </a:rPr>
              <a:t>Struktura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sz="7400" b="1" dirty="0" smtClean="0">
                <a:latin typeface="Arial" pitchFamily="34" charset="0"/>
                <a:cs typeface="Arial" pitchFamily="34" charset="0"/>
              </a:rPr>
              <a:t>Struktura trhu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sz="7400" dirty="0" smtClean="0">
                <a:latin typeface="Arial" pitchFamily="34" charset="0"/>
                <a:cs typeface="Arial" pitchFamily="34" charset="0"/>
              </a:rPr>
              <a:t>Je dána souborem podmínek, které na trhu převládají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sz="7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sz="7400" dirty="0" smtClean="0">
                <a:latin typeface="Arial" pitchFamily="34" charset="0"/>
                <a:cs typeface="Arial" pitchFamily="34" charset="0"/>
              </a:rPr>
              <a:t>Pro strukturu trhu jsou podstatné tyto podmínky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cs-CZ" sz="7400" b="1" dirty="0" smtClean="0">
                <a:latin typeface="Arial" pitchFamily="34" charset="0"/>
                <a:cs typeface="Arial" pitchFamily="34" charset="0"/>
              </a:rPr>
              <a:t>Počet firem</a:t>
            </a:r>
            <a:r>
              <a:rPr lang="cs-CZ" sz="7400" dirty="0" smtClean="0">
                <a:latin typeface="Arial" pitchFamily="34" charset="0"/>
                <a:cs typeface="Arial" pitchFamily="34" charset="0"/>
              </a:rPr>
              <a:t>, které na trhu působí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cs-CZ" sz="7400" b="1" dirty="0" smtClean="0">
                <a:latin typeface="Arial" pitchFamily="34" charset="0"/>
                <a:cs typeface="Arial" pitchFamily="34" charset="0"/>
              </a:rPr>
              <a:t>Velikost</a:t>
            </a:r>
            <a:r>
              <a:rPr lang="cs-CZ" sz="7400" dirty="0" smtClean="0">
                <a:latin typeface="Arial" pitchFamily="34" charset="0"/>
                <a:cs typeface="Arial" pitchFamily="34" charset="0"/>
              </a:rPr>
              <a:t> firem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cs-CZ" sz="7400" b="1" dirty="0" smtClean="0">
                <a:latin typeface="Arial" pitchFamily="34" charset="0"/>
                <a:cs typeface="Arial" pitchFamily="34" charset="0"/>
              </a:rPr>
              <a:t>Povaha výrobku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cs-CZ" sz="7400" b="1" dirty="0" smtClean="0">
                <a:latin typeface="Arial" pitchFamily="34" charset="0"/>
                <a:cs typeface="Arial" pitchFamily="34" charset="0"/>
              </a:rPr>
              <a:t>Podmínky</a:t>
            </a:r>
            <a:r>
              <a:rPr lang="cs-CZ" sz="7400" dirty="0" smtClean="0">
                <a:latin typeface="Arial" pitchFamily="34" charset="0"/>
                <a:cs typeface="Arial" pitchFamily="34" charset="0"/>
              </a:rPr>
              <a:t> vstupu do odvětví a výstupu z něj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cs-CZ" sz="7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cs-CZ" sz="74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Rozlišujeme</a:t>
            </a:r>
            <a:b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b="1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>
                <a:latin typeface="Arial" charset="0"/>
                <a:cs typeface="Arial" charset="0"/>
              </a:rPr>
              <a:t>Trh dokonalé konkurence</a:t>
            </a:r>
          </a:p>
          <a:p>
            <a:r>
              <a:rPr lang="cs-CZ" b="1" smtClean="0">
                <a:latin typeface="Arial" charset="0"/>
                <a:cs typeface="Arial" charset="0"/>
              </a:rPr>
              <a:t>Trh monopolistické konkurence</a:t>
            </a:r>
          </a:p>
          <a:p>
            <a:r>
              <a:rPr lang="cs-CZ" b="1" smtClean="0">
                <a:latin typeface="Arial" charset="0"/>
                <a:cs typeface="Arial" charset="0"/>
              </a:rPr>
              <a:t>Oligopol</a:t>
            </a:r>
          </a:p>
          <a:p>
            <a:r>
              <a:rPr lang="cs-CZ" b="1" smtClean="0">
                <a:latin typeface="Arial" charset="0"/>
                <a:cs typeface="Arial" charset="0"/>
              </a:rPr>
              <a:t>Monopol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</a:rPr>
              <a:t>Schéma struktur trhu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50825" y="1844675"/>
          <a:ext cx="8740775" cy="3889375"/>
        </p:xfrm>
        <a:graphic>
          <a:graphicData uri="http://schemas.openxmlformats.org/drawingml/2006/table">
            <a:tbl>
              <a:tblPr/>
              <a:tblGrid>
                <a:gridCol w="1501775"/>
                <a:gridCol w="1447800"/>
                <a:gridCol w="1447800"/>
                <a:gridCol w="1447800"/>
                <a:gridCol w="1447800"/>
                <a:gridCol w="1447800"/>
              </a:tblGrid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 struktury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soutěžících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Snadnost vstupu na trh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Výrobek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Znalost trhu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Příklad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MONOPOL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jeden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Mnoho překážek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Není náhrada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Perfektní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Elektrárna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OLIGOPOL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Málo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Určité překážky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Stejnorodý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Nedokonalá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Ph.Morriss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MON. SOUTĚŽ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mnoho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Málo překážek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Diferencovaný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Dobrá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Hodinky Casio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0CD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DOKONALÁ KONK.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Neomezeně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Nejsou překážky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Stejnorodý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Perfektní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Potraviny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Franklin Gothic Medium" pitchFamily="34" charset="0"/>
              <a:buAutoNum type="arabicPeriod"/>
            </a:pPr>
            <a:r>
              <a:rPr lang="cs-CZ" smtClean="0"/>
              <a:t>Umíte vysvětlit pojem cenová válka? Uveďte příklad.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endParaRPr lang="cs-CZ" smtClean="0"/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cs-CZ" smtClean="0"/>
              <a:t>Jaký je rozdíl mezi výrobkem stejnorodým a diferencovaným?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endParaRPr lang="cs-CZ" smtClean="0"/>
          </a:p>
          <a:p>
            <a:pPr marL="514350" indent="-514350">
              <a:buFont typeface="Wingdings 2" pitchFamily="18" charset="2"/>
              <a:buNone/>
            </a:pPr>
            <a:r>
              <a:rPr lang="cs-CZ" smtClean="0"/>
              <a:t>Odpovědi zapište do sešitu.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Příprava k výuce, zápisky autorky</a:t>
            </a:r>
          </a:p>
          <a:p>
            <a:r>
              <a:rPr lang="cs-CZ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://cs.wikipedia.org/wiki/Oligopol</a:t>
            </a:r>
            <a:endParaRPr lang="cs-CZ" dirty="0" smtClean="0"/>
          </a:p>
          <a:p>
            <a:pPr eaLnBrk="1" hangingPunct="1"/>
            <a:r>
              <a:rPr lang="cs-CZ" dirty="0"/>
              <a:t>Sojka, </a:t>
            </a:r>
            <a:r>
              <a:rPr lang="cs-CZ" dirty="0" err="1"/>
              <a:t>Pudlák</a:t>
            </a:r>
            <a:r>
              <a:rPr lang="cs-CZ" dirty="0"/>
              <a:t>. Ekonomie pro střední školy. 5.upr. vydání. Praha: Fortuna, 2009. </a:t>
            </a:r>
          </a:p>
          <a:p>
            <a:pPr eaLnBrk="1" hangingPunct="1"/>
            <a:r>
              <a:rPr lang="cs-CZ" dirty="0"/>
              <a:t>ISBN 978-80-7373-013-0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84</TotalTime>
  <Words>225</Words>
  <Application>Microsoft Office PowerPoint</Application>
  <PresentationFormat>Předvádění na obrazovce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Cesta</vt:lpstr>
      <vt:lpstr>Výukový materiál vytvořený v rámci projektu „EU peníze školám“</vt:lpstr>
      <vt:lpstr>Funkce  a struktury trhu</vt:lpstr>
      <vt:lpstr>Funkce trhu</vt:lpstr>
      <vt:lpstr>Struktura trhu</vt:lpstr>
      <vt:lpstr>  Rozlišujeme  </vt:lpstr>
      <vt:lpstr>Schéma struktur trhu</vt:lpstr>
      <vt:lpstr>Otázky </vt:lpstr>
      <vt:lpstr>Zdroje: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Funkce  a struktury trhu</dc:title>
  <dc:creator>iveta</dc:creator>
  <cp:lastModifiedBy>kabinet</cp:lastModifiedBy>
  <cp:revision>22</cp:revision>
  <dcterms:created xsi:type="dcterms:W3CDTF">2012-10-22T15:01:28Z</dcterms:created>
  <dcterms:modified xsi:type="dcterms:W3CDTF">2013-02-12T06:16:07Z</dcterms:modified>
</cp:coreProperties>
</file>